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58" r:id="rId4"/>
    <p:sldId id="267" r:id="rId5"/>
    <p:sldId id="268" r:id="rId6"/>
    <p:sldId id="260" r:id="rId7"/>
    <p:sldId id="264" r:id="rId8"/>
    <p:sldId id="270" r:id="rId9"/>
    <p:sldId id="262" r:id="rId10"/>
    <p:sldId id="272" r:id="rId11"/>
    <p:sldId id="263" r:id="rId12"/>
    <p:sldId id="269" r:id="rId13"/>
    <p:sldId id="273" r:id="rId14"/>
    <p:sldId id="274" r:id="rId15"/>
    <p:sldId id="275" r:id="rId16"/>
    <p:sldId id="276" r:id="rId17"/>
    <p:sldId id="266" r:id="rId18"/>
  </p:sldIdLst>
  <p:sldSz cx="20104100" cy="11309350"/>
  <p:notesSz cx="20104100" cy="11309350"/>
  <p:embeddedFontLst>
    <p:embeddedFont>
      <p:font typeface="Druk Cyr" charset="-5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5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43"/>
  </p:normalViewPr>
  <p:slideViewPr>
    <p:cSldViewPr>
      <p:cViewPr varScale="1">
        <p:scale>
          <a:sx n="39" d="100"/>
          <a:sy n="39" d="100"/>
        </p:scale>
        <p:origin x="-97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1050" y="2682875"/>
            <a:ext cx="160782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Конкурсное движение </a:t>
            </a:r>
            <a:b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средство повышения </a:t>
            </a:r>
            <a:b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педагогов на муниципальном уровне</a:t>
            </a:r>
            <a:endParaRPr spc="-5" dirty="0">
              <a:solidFill>
                <a:srgbClr val="FFFFFF"/>
              </a:solidFill>
            </a:endParaRPr>
          </a:p>
        </p:txBody>
      </p:sp>
      <p:pic>
        <p:nvPicPr>
          <p:cNvPr id="8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450" y="320675"/>
            <a:ext cx="4690946" cy="2492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04450" y="809307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ММС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Тес-Хемского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Чамгын-оол Альбина Вячеславовна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1450" y="1235075"/>
            <a:ext cx="174615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Всероссийская олимпиада для учителей и преподавателей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естественных наук «ДНК-науки – 2023»</a:t>
            </a:r>
            <a:endParaRPr lang="ru-RU" sz="4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3250" y="3140075"/>
            <a:ext cx="18821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Куулар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Долаана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Балдыновна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учитель химии и биологии МБОУ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У-Шынаанской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Оюн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Хорагай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Хереловна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учитель химии МБОУ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Чыргаландинской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(молодой специалист)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Чамгын-оол Альбина Вячеславовна – руководитель ММС, учитель химии.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794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pic>
        <p:nvPicPr>
          <p:cNvPr id="1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0850" y="9150350"/>
            <a:ext cx="4413250" cy="2159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13050" y="320675"/>
            <a:ext cx="14859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Всероссийский форум классных руководителей.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участию в заочном этапе приступили 38 педагогов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Users\Acer\Downloads\IMG-87980c7734ae62d266aab1a322d83c3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" y="1997075"/>
            <a:ext cx="5486400" cy="8915400"/>
          </a:xfrm>
          <a:prstGeom prst="rect">
            <a:avLst/>
          </a:prstGeom>
          <a:noFill/>
        </p:spPr>
      </p:pic>
      <p:pic>
        <p:nvPicPr>
          <p:cNvPr id="7174" name="Picture 6" descr="C:\Users\Acer\Downloads\IMG-c1365f586d6b059a6017c54e64cc6f2b-V.jpg"/>
          <p:cNvPicPr>
            <a:picLocks noChangeAspect="1" noChangeArrowheads="1"/>
          </p:cNvPicPr>
          <p:nvPr/>
        </p:nvPicPr>
        <p:blipFill>
          <a:blip r:embed="rId6" cstate="print"/>
          <a:srcRect t="34286"/>
          <a:stretch>
            <a:fillRect/>
          </a:stretch>
        </p:blipFill>
        <p:spPr bwMode="auto">
          <a:xfrm>
            <a:off x="6242050" y="3216275"/>
            <a:ext cx="7696200" cy="510540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14450" y="1997075"/>
            <a:ext cx="53340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8076" y="549275"/>
            <a:ext cx="168701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Муниципальный этап конкурсов профессионального мастерства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в 8 номинациях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89250" y="2073275"/>
            <a:ext cx="1455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Охват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43 педагога, 8 победителей и 17 призеров, 18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номинатов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s://sun9-30.userapi.com/impg/HNuT0jQxlTE9IhlwCVdddmM0fqEJ9kwEVw_0Qw/yJT1LILzqag.jpg?size=1280x960&amp;quality=95&amp;sign=882fb14bc0385508e1d2ce2f5fbb2899&amp;c_uniq_tag=WsAfFSu1YNKSl6AX1misBMT0FiKZ1VqJzstxxTf4UmI&amp;type=album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5047" t="7851" r="18402" b="28216"/>
          <a:stretch>
            <a:fillRect/>
          </a:stretch>
        </p:blipFill>
        <p:spPr bwMode="auto">
          <a:xfrm>
            <a:off x="1136650" y="3521075"/>
            <a:ext cx="8001000" cy="5715000"/>
          </a:xfrm>
          <a:prstGeom prst="rect">
            <a:avLst/>
          </a:prstGeom>
          <a:noFill/>
        </p:spPr>
      </p:pic>
      <p:pic>
        <p:nvPicPr>
          <p:cNvPr id="4101" name="Picture 5" descr="https://sun9-45.userapi.com/impg/Ikluh8JLHspIH1aLxdFDKihgahJXg11PUV3r-A/F_oKatN68RY.jpg?size=1280x960&amp;quality=95&amp;sign=d083093d6a770bd201fc594c6c451bc3&amp;type=album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9975850" y="3597275"/>
            <a:ext cx="807720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0850" y="340535"/>
          <a:ext cx="19278599" cy="9520936"/>
        </p:xfrm>
        <a:graphic>
          <a:graphicData uri="http://schemas.openxmlformats.org/drawingml/2006/table">
            <a:tbl>
              <a:tblPr/>
              <a:tblGrid>
                <a:gridCol w="12796277"/>
                <a:gridCol w="1852092"/>
                <a:gridCol w="2441394"/>
                <a:gridCol w="2188836"/>
              </a:tblGrid>
              <a:tr h="53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Педагоги со стажем больше 3 лет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Молодые педагоги со стажем до 3 лет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 Всероссийский форум классных </a:t>
                      </a:r>
                      <a:r>
                        <a:rPr lang="ru-RU" sz="3600" dirty="0" smtClean="0">
                          <a:latin typeface="Times New Roman"/>
                          <a:ea typeface="Calibri"/>
                          <a:cs typeface="Times New Roman"/>
                        </a:rPr>
                        <a:t>руководителей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(очное участие)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«Мой лучший урок»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«Лучшая модель муниципального </a:t>
                      </a:r>
                      <a:r>
                        <a:rPr lang="ru-RU" sz="36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тьюторского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сопровождения»</a:t>
                      </a:r>
                      <a:endParaRPr lang="ru-RU" sz="3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заочный конкурс дополнительных общеобразовательных </a:t>
                      </a:r>
                      <a:r>
                        <a:rPr lang="ru-RU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общеразвивающих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 «ДООП – 2022».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проект Минпросвещения «Методический </a:t>
                      </a:r>
                      <a:r>
                        <a:rPr lang="ru-RU" sz="3600" dirty="0" err="1">
                          <a:latin typeface="Times New Roman"/>
                          <a:ea typeface="Calibri"/>
                          <a:cs typeface="Times New Roman"/>
                        </a:rPr>
                        <a:t>ПроАктив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 – единство знаний и решений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Региональный этап всероссийского конкурса среди учителей «Живая классика»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66" marR="5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549275"/>
          <a:ext cx="18897600" cy="10094976"/>
        </p:xfrm>
        <a:graphic>
          <a:graphicData uri="http://schemas.openxmlformats.org/drawingml/2006/table">
            <a:tbl>
              <a:tblPr/>
              <a:tblGrid>
                <a:gridCol w="11049000"/>
                <a:gridCol w="1905000"/>
                <a:gridCol w="2046986"/>
                <a:gridCol w="3896614"/>
              </a:tblGrid>
              <a:tr h="43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III Всероссийская профессиональная олимпиада для учителей и преподавателей «Хранители русского языка - 2023»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III Всероссийская профессиональная олимпиада для учителей и преподавателей естественных наук «ДНК-науки» - 2023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 Всероссийский форум классных руководителей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Учитель года – 2023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Учитель года в номинации «Молодой специалист»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«Лучший педагог-мужчина – лидер и наставник – 2023»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«Всероссийский мастер-класс учителей родного, в том числе русского, языка – 2023»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Воспитать человека – 2023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«Педагог-психолог  – 2023»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3250" y="320675"/>
          <a:ext cx="18821400" cy="3785616"/>
        </p:xfrm>
        <a:graphic>
          <a:graphicData uri="http://schemas.openxmlformats.org/drawingml/2006/table">
            <a:tbl>
              <a:tblPr/>
              <a:tblGrid>
                <a:gridCol w="11732821"/>
                <a:gridCol w="2525816"/>
                <a:gridCol w="2362860"/>
                <a:gridCol w="2199903"/>
              </a:tblGrid>
              <a:tr h="2194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ДОУ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заочный конкурс дополнительных общеобразовательных </a:t>
                      </a:r>
                      <a:r>
                        <a:rPr lang="ru-RU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общеразвивающих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 «ДООП – 2022».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 года-2023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8 (100%)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652" y="5654675"/>
          <a:ext cx="19278598" cy="3925824"/>
        </p:xfrm>
        <a:graphic>
          <a:graphicData uri="http://schemas.openxmlformats.org/drawingml/2006/table">
            <a:tbl>
              <a:tblPr/>
              <a:tblGrid>
                <a:gridCol w="3550332"/>
                <a:gridCol w="2280520"/>
                <a:gridCol w="2650387"/>
                <a:gridCol w="2759171"/>
                <a:gridCol w="2280520"/>
                <a:gridCol w="2650387"/>
                <a:gridCol w="31072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педагогических работников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Педагоги со стажем более 3х лет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% от общего количества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учителей принявших участие в конкурсах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Педагоги со стажем менее 3х лет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% от общего количества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педагогов, принявших участие в конкурсах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255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80,8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94 (45,6%)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19,2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33 (67,3%)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0650" y="4587875"/>
            <a:ext cx="154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учителей, охваченных конкурсами в 2022-2023 учебном году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pic>
        <p:nvPicPr>
          <p:cNvPr id="1028" name="Picture 4" descr="C:\Users\Acer\Downloads\IMG-6bc1b79421233d328a1595089c2a0c4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650" y="549275"/>
            <a:ext cx="7620000" cy="9067800"/>
          </a:xfrm>
          <a:prstGeom prst="rect">
            <a:avLst/>
          </a:prstGeom>
          <a:noFill/>
        </p:spPr>
      </p:pic>
      <p:pic>
        <p:nvPicPr>
          <p:cNvPr id="1029" name="Picture 5" descr="C:\Users\Acer\Downloads\IMG-25edd495ef8f4915f148666eadf1862b-V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t="6422" b="3670"/>
          <a:stretch>
            <a:fillRect/>
          </a:stretch>
        </p:blipFill>
        <p:spPr bwMode="auto">
          <a:xfrm>
            <a:off x="9747250" y="549275"/>
            <a:ext cx="8077200" cy="899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75250" y="4283075"/>
            <a:ext cx="10134599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Благодарим за внимание!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0850" y="8778875"/>
            <a:ext cx="4074642" cy="2159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50" y="2378075"/>
            <a:ext cx="518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850" y="0"/>
            <a:ext cx="1851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4305DD"/>
                </a:solidFill>
                <a:latin typeface="Times New Roman" pitchFamily="18" charset="0"/>
                <a:cs typeface="Times New Roman" pitchFamily="18" charset="0"/>
              </a:rPr>
              <a:t>Методисты, сопровождающие педагогов в конкурсном движении</a:t>
            </a:r>
            <a:endParaRPr lang="ru-RU" sz="7200" b="1" dirty="0">
              <a:solidFill>
                <a:srgbClr val="4305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" y="8626475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Увангур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Кара-Хунаевна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МБОУ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Самагалтайской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№2, методист ММС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54.userapi.com/impg/2OSqUNNPjX7nMAY4Xzn4O_A6dvE5fuFBEY40gQ/gZRWTOe99Fc.jpg?size=668x668&amp;quality=96&amp;sign=71524d31a34691846be8d228d221743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1650" y="2530475"/>
            <a:ext cx="5410200" cy="609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66250" y="8702675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Чамгын-оол Альбина Вячеславовна,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химии, руководитель ММС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22850" y="854075"/>
            <a:ext cx="1424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Проблемы, возникающие при сопровождении педагогов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450" y="3749675"/>
            <a:ext cx="1790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Пассивность и сопротивление педагогов к участию в конкурсах;</a:t>
            </a:r>
          </a:p>
          <a:p>
            <a:pPr marL="742950" indent="-742950" algn="just">
              <a:buAutoNum type="arabicPeriod"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Внутренняя неготовность педагогов к самопрезентации;</a:t>
            </a:r>
          </a:p>
          <a:p>
            <a:pPr marL="742950" indent="-742950" algn="just">
              <a:buAutoNum type="arabicPeriod"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ситуаций, когда у педагога появляется такая потребность.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4650" y="6797675"/>
            <a:ext cx="19354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лучший урок»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Сулдум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Клавдия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Назыновна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русского языка и литературы МБОУ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Самагалтайская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#1 заняла 1 место и награждена медалью «Достояние образования»;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Дирчин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Чодураа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Бадый-ооловна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русского языка и литературы МБОУ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Самагалтайская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#2 заняла 3 место, награждена медалью «За службу образованию»;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Адышаа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Шуру Васильевна, учитель английского языка МБОУ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Самагалтайская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#2, заняла 2 место. 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31.userapi.com/impg/0V5naAwdHUC5dFBqLXWyASb7KSqlNyCCjtw7HQ/kX7lKeb-tuA.jpg?size=902x1599&amp;quality=95&amp;sign=6f515c8100a28b3559b48f4f997bc7d4&amp;c_uniq_tag=evn6FtiuTvqSPcwGZ1EnzMawcN7X_W_wUfL40NJeVi4&amp;type=album"/>
          <p:cNvPicPr>
            <a:picLocks noChangeAspect="1" noChangeArrowheads="1"/>
          </p:cNvPicPr>
          <p:nvPr/>
        </p:nvPicPr>
        <p:blipFill>
          <a:blip r:embed="rId2" cstate="print"/>
          <a:srcRect t="15622"/>
          <a:stretch>
            <a:fillRect/>
          </a:stretch>
        </p:blipFill>
        <p:spPr bwMode="auto">
          <a:xfrm>
            <a:off x="1974850" y="701675"/>
            <a:ext cx="4572000" cy="5867400"/>
          </a:xfrm>
          <a:prstGeom prst="rect">
            <a:avLst/>
          </a:prstGeom>
          <a:noFill/>
        </p:spPr>
      </p:pic>
      <p:pic>
        <p:nvPicPr>
          <p:cNvPr id="18436" name="Picture 4" descr="https://sun9-17.userapi.com/impg/WhAJjpvWMP74yyW2VG3Ds3axv9g8xWZCQP6yDg/YUVH133JqA4.jpg?size=810x1080&amp;quality=95&amp;sign=790589d0e469089c10c510ca1aaf3be3&amp;type=album"/>
          <p:cNvPicPr>
            <a:picLocks noChangeAspect="1" noChangeArrowheads="1"/>
          </p:cNvPicPr>
          <p:nvPr/>
        </p:nvPicPr>
        <p:blipFill>
          <a:blip r:embed="rId3" cstate="print"/>
          <a:srcRect t="18182"/>
          <a:stretch>
            <a:fillRect/>
          </a:stretch>
        </p:blipFill>
        <p:spPr bwMode="auto">
          <a:xfrm>
            <a:off x="8070850" y="701675"/>
            <a:ext cx="5029200" cy="5943600"/>
          </a:xfrm>
          <a:prstGeom prst="rect">
            <a:avLst/>
          </a:prstGeom>
          <a:noFill/>
        </p:spPr>
      </p:pic>
      <p:pic>
        <p:nvPicPr>
          <p:cNvPr id="18438" name="Picture 6" descr="https://sun9-64.userapi.com/impg/rZqOnlU7qHbBCsZvICeSGf9MFIQeC0fURqySgg/pCVtqsy8fD8.jpg?size=486x1080&amp;quality=95&amp;sign=73d9b8f79fc71eef1593e1fea82fc62c&amp;type=album"/>
          <p:cNvPicPr>
            <a:picLocks noChangeAspect="1" noChangeArrowheads="1"/>
          </p:cNvPicPr>
          <p:nvPr/>
        </p:nvPicPr>
        <p:blipFill>
          <a:blip r:embed="rId4" cstate="print"/>
          <a:srcRect t="12747"/>
          <a:stretch>
            <a:fillRect/>
          </a:stretch>
        </p:blipFill>
        <p:spPr bwMode="auto">
          <a:xfrm>
            <a:off x="14243050" y="701675"/>
            <a:ext cx="4724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3250" y="5349875"/>
            <a:ext cx="1905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заочный конкурс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«Лучшая модель муниципального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сопровождения».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Чамгын-оол Альбина Вячеславовна, руководитель ММС — 3 место в номинации 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Тьюторское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сопровождение учащихся»;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Эрендей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Алдынай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Александровна, методист ММС, учитель истории и обществознания МБОУ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Кызыл-Чыраанская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— активное участие;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Багина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Александра Николаевна, учитель русского языки и литературы МБОУ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Самагалтайская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№2 — активное участие.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uo-teshem.rtyva.ru/wp-content/uploads/2023/02/IMG_20230123_133609-205x300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974850" y="396875"/>
            <a:ext cx="4191000" cy="4953000"/>
          </a:xfrm>
          <a:prstGeom prst="rect">
            <a:avLst/>
          </a:prstGeom>
          <a:noFill/>
        </p:spPr>
      </p:pic>
      <p:pic>
        <p:nvPicPr>
          <p:cNvPr id="17413" name="Picture 5" descr="https://uo-teshem.rtyva.ru/wp-content/uploads/2023/02/IMG_20230123_135353-208x30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8070850" y="396875"/>
            <a:ext cx="4114800" cy="4953000"/>
          </a:xfrm>
          <a:prstGeom prst="rect">
            <a:avLst/>
          </a:prstGeom>
          <a:noFill/>
        </p:spPr>
      </p:pic>
      <p:pic>
        <p:nvPicPr>
          <p:cNvPr id="17415" name="Picture 7" descr="https://uo-teshem.rtyva.ru/wp-content/uploads/2023/02/IMG_20230123_133730-208x30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3709650" y="473075"/>
            <a:ext cx="4038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984250" y="396875"/>
            <a:ext cx="1828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заочный конкурс дополнительных общеобразовательных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программ «ДООП – 2022»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https://sun9-78.userapi.com/impg/kWxw1n_OPLmHv4qNxSdZoeSB76MgzEdMj-hPnQ/jshXwzqMv10.jpg?size=746x1080&amp;quality=95&amp;sign=dad5c9bf4f86ec2a067f9673a52dac54&amp;c_uniq_tag=PxLMT_OousFFNQFnBEXkF3M80djVz_RYHQyB8WePh2o&amp;type=album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736850" y="3216275"/>
            <a:ext cx="5943600" cy="7772400"/>
          </a:xfrm>
          <a:prstGeom prst="rect">
            <a:avLst/>
          </a:prstGeom>
          <a:noFill/>
        </p:spPr>
      </p:pic>
      <p:pic>
        <p:nvPicPr>
          <p:cNvPr id="14" name="Picture 5" descr="https://sun9-59.userapi.com/impg/qcG6Y3N_-8QzeqQdKTCGiE17gKJQbqL95HycBA/BiJlFQ7GtZk.jpg?size=740x1080&amp;quality=95&amp;sign=fed6bc26a46d8e79a31f42d64f441b09&amp;c_uniq_tag=3UqSW3metOwWPIihAHV9lW1tm2-oEH3TbCaVumWZKOo&amp;type=album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10661650" y="3216275"/>
            <a:ext cx="59436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7407275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1082675"/>
            <a:ext cx="19119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Всероссийский проект Минпросвещения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«Методический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ПроАктив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– единство знаний и решений»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7050" y="3749675"/>
            <a:ext cx="1927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Увангур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Кара-Хунаевна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методист ММС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Чамгын-оол Альбина Вячеславовна – методист ММС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Дирчин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Чодураа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Бадый-ооловна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учитель русского языка и литературы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Чамдыылай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Ия Николаевна –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русского языка и литературы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Дошкут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Баира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Кудер-ооловна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учитель истории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обществознания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Хертек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Менги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Монгун-оолович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учитель истории и обществознания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3154" y="8817288"/>
            <a:ext cx="4690946" cy="2492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93850" y="0"/>
            <a:ext cx="17435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среди учителей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«Живая классика</a:t>
            </a:r>
            <a:r>
              <a:rPr lang="ru-RU" sz="4800" b="1" dirty="0" smtClean="0"/>
              <a:t>» </a:t>
            </a:r>
            <a:endParaRPr lang="ru-RU" sz="4800" dirty="0"/>
          </a:p>
        </p:txBody>
      </p:sp>
      <p:pic>
        <p:nvPicPr>
          <p:cNvPr id="20482" name="Picture 2" descr="C:\Users\Acer\Downloads\IMG-e34433eaeabfb1a5e59e8589e145811d-V.jpg"/>
          <p:cNvPicPr>
            <a:picLocks noChangeAspect="1" noChangeArrowheads="1"/>
          </p:cNvPicPr>
          <p:nvPr/>
        </p:nvPicPr>
        <p:blipFill>
          <a:blip r:embed="rId5" cstate="print"/>
          <a:srcRect t="21333" b="13333"/>
          <a:stretch>
            <a:fillRect/>
          </a:stretch>
        </p:blipFill>
        <p:spPr bwMode="auto">
          <a:xfrm>
            <a:off x="5937250" y="1920875"/>
            <a:ext cx="8382000" cy="4953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9450" y="7178675"/>
            <a:ext cx="18973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Дойнур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Белек Валерьевна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русского языка и литературы МБОУ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Самагалтайской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№1, номинация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волю к победе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Увангур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Кара-Хунаевна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русского языка и литературы МБОУ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Самагалтайской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№2, номинация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точность передачи поэтической интонации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pic>
        <p:nvPicPr>
          <p:cNvPr id="7" name="Picture 2" descr="C:\Users\Acer\Downloads\IMG-fa4843ce451ae0b51de0622ee5f8fde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50" y="320675"/>
            <a:ext cx="10058400" cy="77724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8093075"/>
            <a:ext cx="19805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Увангур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Кара-Хунаевна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4305D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русского языка и литературы МБОУ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Самагалтайской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4305D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№2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4305D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726</Words>
  <Application>Microsoft Office PowerPoint</Application>
  <PresentationFormat>Произвольный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Druk Cyr</vt:lpstr>
      <vt:lpstr>Calibri</vt:lpstr>
      <vt:lpstr>Office Theme</vt:lpstr>
      <vt:lpstr>Конкурсное движение  как средство повышения  профессиональной компетентности педагогов на муниципальном уровне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Чамгын-оол</cp:lastModifiedBy>
  <cp:revision>35</cp:revision>
  <dcterms:created xsi:type="dcterms:W3CDTF">2023-01-13T17:17:54Z</dcterms:created>
  <dcterms:modified xsi:type="dcterms:W3CDTF">2023-04-02T12:18:37Z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