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25.09.2017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25.09.2017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25.09.2017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25.09.2017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25.09.2017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25.09.2017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25.09.2017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25.09.2017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25.09.2017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25.09.2017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25.09.2017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25.09.2017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4800" b="1" dirty="0" smtClean="0">
                <a:solidFill>
                  <a:srgbClr val="FF0000"/>
                </a:solidFill>
              </a:rPr>
              <a:t>Паспорт  школьного </a:t>
            </a:r>
            <a:br>
              <a:rPr lang="ru-RU" sz="4800" b="1" dirty="0" smtClean="0">
                <a:solidFill>
                  <a:srgbClr val="FF0000"/>
                </a:solidFill>
              </a:rPr>
            </a:br>
            <a:r>
              <a:rPr lang="ru-RU" sz="4800" b="1" dirty="0" smtClean="0">
                <a:solidFill>
                  <a:srgbClr val="FF0000"/>
                </a:solidFill>
              </a:rPr>
              <a:t>автобусного маршрута</a:t>
            </a:r>
            <a:endParaRPr lang="ru-RU" sz="4800" dirty="0">
              <a:solidFill>
                <a:srgbClr val="FF0000"/>
              </a:solidFill>
            </a:endParaRPr>
          </a:p>
        </p:txBody>
      </p:sp>
      <p:pic>
        <p:nvPicPr>
          <p:cNvPr id="6" name="Содержимое 5" descr="C:\Users\User\Desktop\Скриншот 2016-09-20 16.30.39.png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lc="http://schemas.openxmlformats.org/drawingml/2006/lockedCanvas" xmlns:pic="http://schemas.openxmlformats.org/drawingml/2006/picture" xmlns="" xmlns:wpc="http://schemas.microsoft.com/office/word/2010/wordprocessingCanvas" xmlns:mc="http://schemas.openxmlformats.org/markup-compatibility/2006" xmlns:o="urn:schemas-microsoft-com:office:office" xmlns:v="urn:schemas-microsoft-com:vml" xmlns:wp14="http://schemas.microsoft.com/office/word/2010/wordprocessingDrawing" xmlns:w10="urn:schemas-microsoft-com:office:word" xmlns:w="http://schemas.openxmlformats.org/wordprocessingml/2006/main" xmlns:w14="http://schemas.microsoft.com/office/word/2010/wordml" xmlns:w15="http://schemas.microsoft.com/office/word/2012/wordml" xmlns:wpg="http://schemas.microsoft.com/office/word/2010/wordprocessingGroup" xmlns:wpi="http://schemas.microsoft.com/office/word/2010/wordprocessingInk" xmlns:wps="http://schemas.microsoft.com/office/word/2010/wordprocessingShape" xmlns:a14="http://schemas.microsoft.com/office/drawing/2010/main" xmlns:wne="http://schemas.microsoft.com/office/word/2006/wordml" xmlns:wp="http://schemas.openxmlformats.org/drawingml/2006/wordprocessingDrawing" xmlns:m="http://schemas.openxmlformats.org/officeDocument/2006/math" xmlns:ve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1714480" y="2428868"/>
            <a:ext cx="6429420" cy="342902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7030A0"/>
                </a:solidFill>
              </a:rPr>
              <a:t>Расстояние между промежуточными остановками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Расстояние между остановочными пунктами должно быть определено с точностью до одной десятой километра в обоих направлениях (туда и обратно).</a:t>
            </a:r>
          </a:p>
          <a:p>
            <a:r>
              <a:rPr lang="ru-RU" dirty="0" smtClean="0"/>
              <a:t>Расстояния определяются исходя из результатов замера протяженности маршрута и оформляется в виде таблицы.</a:t>
            </a:r>
            <a:endParaRPr lang="ru-RU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/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b="1" dirty="0" smtClean="0">
                <a:solidFill>
                  <a:srgbClr val="7030A0"/>
                </a:solidFill>
              </a:rPr>
              <a:t>Характеристика дороги на  маршруте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fontAlgn="base">
              <a:buNone/>
            </a:pPr>
            <a:r>
              <a:rPr lang="ru-RU" dirty="0" smtClean="0"/>
              <a:t>		Указываются:</a:t>
            </a:r>
          </a:p>
          <a:p>
            <a:pPr fontAlgn="base"/>
            <a:r>
              <a:rPr lang="ru-RU" dirty="0" smtClean="0"/>
              <a:t>название дороги;</a:t>
            </a:r>
          </a:p>
          <a:p>
            <a:pPr fontAlgn="base"/>
            <a:r>
              <a:rPr lang="ru-RU" dirty="0" smtClean="0"/>
              <a:t>категория дороги;</a:t>
            </a:r>
          </a:p>
          <a:p>
            <a:pPr fontAlgn="base"/>
            <a:r>
              <a:rPr lang="ru-RU" dirty="0" smtClean="0"/>
              <a:t>ширина проезжей части;</a:t>
            </a:r>
          </a:p>
          <a:p>
            <a:pPr fontAlgn="base"/>
            <a:r>
              <a:rPr lang="ru-RU" dirty="0" smtClean="0"/>
              <a:t>тип покрытия дороги (по участкам их протяженности).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0"/>
            <a:ext cx="8229600" cy="1143000"/>
          </a:xfrm>
        </p:spPr>
        <p:txBody>
          <a:bodyPr>
            <a:normAutofit fontScale="90000"/>
          </a:bodyPr>
          <a:lstStyle/>
          <a:p>
            <a:pPr lvl="0"/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b="1" dirty="0" smtClean="0">
                <a:solidFill>
                  <a:srgbClr val="7030A0"/>
                </a:solidFill>
              </a:rPr>
              <a:t>Сведения о трассе маршрута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142984"/>
            <a:ext cx="8401080" cy="5286412"/>
          </a:xfrm>
        </p:spPr>
        <p:txBody>
          <a:bodyPr>
            <a:normAutofit fontScale="62500" lnSpcReduction="20000"/>
          </a:bodyPr>
          <a:lstStyle/>
          <a:p>
            <a:pPr algn="just" fontAlgn="base"/>
            <a:r>
              <a:rPr lang="ru-RU" sz="4500" dirty="0" smtClean="0"/>
              <a:t>Указанные данные заполняются на основании паспорта автомобильной дороги или имеющихся в дорожных (коммунальных) управлениях данных.</a:t>
            </a:r>
          </a:p>
          <a:p>
            <a:pPr algn="just" fontAlgn="base"/>
            <a:r>
              <a:rPr lang="ru-RU" sz="4500" dirty="0" smtClean="0"/>
              <a:t>Содержит следующие данные:</a:t>
            </a:r>
          </a:p>
          <a:p>
            <a:pPr algn="just" fontAlgn="base"/>
            <a:r>
              <a:rPr lang="ru-RU" sz="4500" dirty="0" smtClean="0"/>
              <a:t>наименование субъекта, обслуживающего дороги;</a:t>
            </a:r>
          </a:p>
          <a:p>
            <a:pPr algn="just" fontAlgn="base"/>
            <a:r>
              <a:rPr lang="ru-RU" sz="4500" dirty="0" smtClean="0"/>
              <a:t>наличие мостов (между какими пунктами или на каком километре) и их грузоподъемность;</a:t>
            </a:r>
          </a:p>
          <a:p>
            <a:pPr algn="just" fontAlgn="base"/>
            <a:r>
              <a:rPr lang="ru-RU" sz="4500" dirty="0" smtClean="0"/>
              <a:t>на каких остановочных пунктах имеются заездные карманы;</a:t>
            </a:r>
          </a:p>
          <a:p>
            <a:pPr algn="just" fontAlgn="base"/>
            <a:r>
              <a:rPr lang="ru-RU" sz="4500" dirty="0" smtClean="0"/>
              <a:t>наличие разворотных площадок на конечных пунктах;</a:t>
            </a:r>
          </a:p>
          <a:p>
            <a:pPr algn="just" fontAlgn="base"/>
            <a:r>
              <a:rPr lang="ru-RU" sz="4500" dirty="0" smtClean="0"/>
              <a:t>дата заполнения сведений о трассе маршрута.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/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>
          <a:xfrm>
            <a:off x="457200" y="1285860"/>
            <a:ext cx="8229600" cy="4840303"/>
          </a:xfrm>
        </p:spPr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ru-RU" dirty="0" smtClean="0"/>
              <a:t>			</a:t>
            </a:r>
          </a:p>
          <a:p>
            <a:r>
              <a:rPr lang="ru-RU" dirty="0" smtClean="0"/>
              <a:t>МБОУ СОШ № 20 г. Кызыла – ЛДО – МБОУ СОШ № 20</a:t>
            </a:r>
          </a:p>
          <a:p>
            <a:endParaRPr lang="ru-RU" dirty="0" smtClean="0"/>
          </a:p>
          <a:p>
            <a:r>
              <a:rPr lang="ru-RU" dirty="0" smtClean="0"/>
              <a:t>Количество учащихся: 11</a:t>
            </a:r>
          </a:p>
          <a:p>
            <a:endParaRPr lang="ru-RU" dirty="0" smtClean="0"/>
          </a:p>
          <a:p>
            <a:r>
              <a:rPr lang="ru-RU" dirty="0" smtClean="0"/>
              <a:t>Марка автобуса: ГАЗ-322121 АА 489 АА </a:t>
            </a:r>
          </a:p>
          <a:p>
            <a:endParaRPr lang="ru-RU" dirty="0" smtClean="0"/>
          </a:p>
          <a:p>
            <a:r>
              <a:rPr lang="ru-RU" dirty="0" smtClean="0"/>
              <a:t>Доступная скорость движения: 60 км/час</a:t>
            </a:r>
          </a:p>
          <a:p>
            <a:endParaRPr lang="ru-RU" dirty="0" smtClean="0"/>
          </a:p>
          <a:p>
            <a:r>
              <a:rPr lang="ru-RU" dirty="0" smtClean="0"/>
              <a:t>Движение при ограниченной видимости: 20 км/час</a:t>
            </a:r>
          </a:p>
          <a:p>
            <a:endParaRPr lang="ru-RU" dirty="0" smtClean="0"/>
          </a:p>
          <a:p>
            <a:r>
              <a:rPr lang="ru-RU" dirty="0" smtClean="0"/>
              <a:t>Место АЗС:  г. Кызыл, ул. Кутузова, д.40</a:t>
            </a:r>
          </a:p>
          <a:p>
            <a:endParaRPr lang="ru-RU" dirty="0" smtClean="0"/>
          </a:p>
          <a:p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642910" y="428604"/>
            <a:ext cx="807249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4000" b="1" dirty="0" smtClean="0">
                <a:solidFill>
                  <a:srgbClr val="7030A0"/>
                </a:solidFill>
              </a:rPr>
              <a:t>Маршрут движения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F:\smile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857364"/>
            <a:ext cx="9144000" cy="5000636"/>
          </a:xfrm>
          <a:prstGeom prst="rect">
            <a:avLst/>
          </a:prstGeom>
          <a:noFill/>
        </p:spPr>
      </p:pic>
      <p:pic>
        <p:nvPicPr>
          <p:cNvPr id="5" name="Содержимое 5" descr="C:\Users\User\Desktop\Скриншот 2016-09-20 16.30.39.png"/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lc="http://schemas.openxmlformats.org/drawingml/2006/lockedCanvas" xmlns:pic="http://schemas.openxmlformats.org/drawingml/2006/picture" xmlns="" xmlns:wpc="http://schemas.microsoft.com/office/word/2010/wordprocessingCanvas" xmlns:mc="http://schemas.openxmlformats.org/markup-compatibility/2006" xmlns:o="urn:schemas-microsoft-com:office:office" xmlns:v="urn:schemas-microsoft-com:vml" xmlns:wp14="http://schemas.microsoft.com/office/word/2010/wordprocessingDrawing" xmlns:w10="urn:schemas-microsoft-com:office:word" xmlns:w="http://schemas.openxmlformats.org/wordprocessingml/2006/main" xmlns:w14="http://schemas.microsoft.com/office/word/2010/wordml" xmlns:w15="http://schemas.microsoft.com/office/word/2012/wordml" xmlns:wpg="http://schemas.microsoft.com/office/word/2010/wordprocessingGroup" xmlns:wpi="http://schemas.microsoft.com/office/word/2010/wordprocessingInk" xmlns:wps="http://schemas.microsoft.com/office/word/2010/wordprocessingShape" xmlns:a14="http://schemas.microsoft.com/office/drawing/2010/main" xmlns:wne="http://schemas.microsoft.com/office/word/2006/wordml" xmlns:wp="http://schemas.openxmlformats.org/drawingml/2006/wordprocessingDrawing" xmlns:m="http://schemas.openxmlformats.org/officeDocument/2006/math" xmlns:ve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4357686" y="214291"/>
            <a:ext cx="4786314" cy="235745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C:\Users\User\Desktop\Скриншот 2016-09-20 16.32.17.png"/>
          <p:cNvPicPr/>
          <p:nvPr/>
        </p:nvPicPr>
        <p:blipFill>
          <a:blip r:embed="rId2" cstate="print">
            <a:extLst>
              <a:ext uri="{28A0092B-C50C-407E-A947-70E740481C1C}">
                <a14:useLocalDpi xmlns:lc="http://schemas.openxmlformats.org/drawingml/2006/lockedCanvas" xmlns:pic="http://schemas.openxmlformats.org/drawingml/2006/picture" xmlns="" xmlns:wpc="http://schemas.microsoft.com/office/word/2010/wordprocessingCanvas" xmlns:mc="http://schemas.openxmlformats.org/markup-compatibility/2006" xmlns:o="urn:schemas-microsoft-com:office:office" xmlns:v="urn:schemas-microsoft-com:vml" xmlns:wp14="http://schemas.microsoft.com/office/word/2010/wordprocessingDrawing" xmlns:w10="urn:schemas-microsoft-com:office:word" xmlns:w="http://schemas.openxmlformats.org/wordprocessingml/2006/main" xmlns:w14="http://schemas.microsoft.com/office/word/2010/wordml" xmlns:w15="http://schemas.microsoft.com/office/word/2012/wordml" xmlns:wpg="http://schemas.microsoft.com/office/word/2010/wordprocessingGroup" xmlns:wpi="http://schemas.microsoft.com/office/word/2010/wordprocessingInk" xmlns:wps="http://schemas.microsoft.com/office/word/2010/wordprocessingShape" xmlns:a14="http://schemas.microsoft.com/office/drawing/2010/main" xmlns:wne="http://schemas.microsoft.com/office/word/2006/wordml" xmlns:wp="http://schemas.openxmlformats.org/drawingml/2006/wordprocessingDrawing" xmlns:m="http://schemas.openxmlformats.org/officeDocument/2006/math" xmlns:ve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 flipH="1">
            <a:off x="6072198" y="4643446"/>
            <a:ext cx="2809681" cy="2046228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571472" y="857232"/>
            <a:ext cx="8229600" cy="4525963"/>
          </a:xfrm>
        </p:spPr>
        <p:txBody>
          <a:bodyPr/>
          <a:lstStyle/>
          <a:p>
            <a:pPr algn="just">
              <a:buNone/>
            </a:pPr>
            <a:r>
              <a:rPr lang="ru-RU" dirty="0" smtClean="0"/>
              <a:t>	Паспорт школьного автобусного маршрута является основным документом, характеризующим маршрут, наличие линейных и дорожных сооружений, остановочных пунктов, расстояния между ними, состояние дороги, разворотных площадок, а также работу автобусов на маршруте с момента его открытия.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14285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Содержание паспорта  </a:t>
            </a:r>
            <a:br>
              <a:rPr lang="ru-RU" b="1" dirty="0" smtClean="0">
                <a:solidFill>
                  <a:srgbClr val="FF0000"/>
                </a:solidFill>
              </a:rPr>
            </a:br>
            <a:r>
              <a:rPr lang="ru-RU" b="1" dirty="0" smtClean="0">
                <a:solidFill>
                  <a:srgbClr val="FF0000"/>
                </a:solidFill>
              </a:rPr>
              <a:t>школьного автобусного маршрута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1357298"/>
            <a:ext cx="8472518" cy="5072098"/>
          </a:xfrm>
        </p:spPr>
        <p:txBody>
          <a:bodyPr>
            <a:normAutofit fontScale="85000" lnSpcReduction="20000"/>
          </a:bodyPr>
          <a:lstStyle/>
          <a:p>
            <a:pPr lvl="0"/>
            <a:r>
              <a:rPr lang="ru-RU" dirty="0" smtClean="0"/>
              <a:t>Титульный лист паспорта маршрута школьного автобуса</a:t>
            </a:r>
          </a:p>
          <a:p>
            <a:pPr lvl="0"/>
            <a:r>
              <a:rPr lang="ru-RU" dirty="0" smtClean="0"/>
              <a:t>Положение об организации перевозок школьными автобусами</a:t>
            </a:r>
          </a:p>
          <a:p>
            <a:pPr lvl="0"/>
            <a:r>
              <a:rPr lang="ru-RU" dirty="0" smtClean="0"/>
              <a:t>Приказ об утверждении Паспорта с приложением</a:t>
            </a:r>
          </a:p>
          <a:p>
            <a:pPr lvl="0"/>
            <a:r>
              <a:rPr lang="ru-RU" dirty="0" smtClean="0"/>
              <a:t>Схема автобусного маршрута по перевозке детей</a:t>
            </a:r>
          </a:p>
          <a:p>
            <a:pPr lvl="0"/>
            <a:r>
              <a:rPr lang="ru-RU" dirty="0" smtClean="0"/>
              <a:t>График движения школьного автобуса</a:t>
            </a:r>
          </a:p>
          <a:p>
            <a:pPr lvl="0"/>
            <a:r>
              <a:rPr lang="ru-RU" dirty="0" smtClean="0"/>
              <a:t>Акт замера протяженности маршрута </a:t>
            </a:r>
          </a:p>
          <a:p>
            <a:pPr lvl="0"/>
            <a:r>
              <a:rPr lang="ru-RU" dirty="0" smtClean="0"/>
              <a:t>Расстояние между промежуточными остановками</a:t>
            </a:r>
          </a:p>
          <a:p>
            <a:pPr lvl="0"/>
            <a:r>
              <a:rPr lang="ru-RU" dirty="0" smtClean="0"/>
              <a:t>Характеристика дороги на  маршруте</a:t>
            </a:r>
          </a:p>
          <a:p>
            <a:pPr lvl="0"/>
            <a:r>
              <a:rPr lang="ru-RU" dirty="0" smtClean="0"/>
              <a:t>Сведения о трассе маршрута</a:t>
            </a:r>
          </a:p>
          <a:p>
            <a:pPr lvl="0"/>
            <a:r>
              <a:rPr lang="ru-RU" dirty="0" smtClean="0"/>
              <a:t>Маршрут движения</a:t>
            </a:r>
          </a:p>
          <a:p>
            <a:endParaRPr lang="ru-RU" dirty="0"/>
          </a:p>
        </p:txBody>
      </p:sp>
      <p:pic>
        <p:nvPicPr>
          <p:cNvPr id="4" name="Рисунок 3" descr="C:\Users\User\Desktop\Скриншот 2016-09-20 16.30.39.png"/>
          <p:cNvPicPr/>
          <p:nvPr/>
        </p:nvPicPr>
        <p:blipFill>
          <a:blip r:embed="rId2" cstate="print">
            <a:extLst>
              <a:ext uri="{28A0092B-C50C-407E-A947-70E740481C1C}">
                <a14:useLocalDpi xmlns:lc="http://schemas.openxmlformats.org/drawingml/2006/lockedCanvas" xmlns:pic="http://schemas.openxmlformats.org/drawingml/2006/picture" xmlns="" xmlns:wpc="http://schemas.microsoft.com/office/word/2010/wordprocessingCanvas" xmlns:mc="http://schemas.openxmlformats.org/markup-compatibility/2006" xmlns:o="urn:schemas-microsoft-com:office:office" xmlns:v="urn:schemas-microsoft-com:vml" xmlns:wp14="http://schemas.microsoft.com/office/word/2010/wordprocessingDrawing" xmlns:w10="urn:schemas-microsoft-com:office:word" xmlns:w="http://schemas.openxmlformats.org/wordprocessingml/2006/main" xmlns:w14="http://schemas.microsoft.com/office/word/2010/wordml" xmlns:w15="http://schemas.microsoft.com/office/word/2012/wordml" xmlns:wpg="http://schemas.microsoft.com/office/word/2010/wordprocessingGroup" xmlns:wpi="http://schemas.microsoft.com/office/word/2010/wordprocessingInk" xmlns:wps="http://schemas.microsoft.com/office/word/2010/wordprocessingShape" xmlns:a14="http://schemas.microsoft.com/office/drawing/2010/main" xmlns:wne="http://schemas.microsoft.com/office/word/2006/wordml" xmlns:wp="http://schemas.openxmlformats.org/drawingml/2006/wordprocessingDrawing" xmlns:m="http://schemas.openxmlformats.org/officeDocument/2006/math" xmlns:ve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6429388" y="5072074"/>
            <a:ext cx="2405269" cy="13020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/>
            <a:r>
              <a:rPr lang="ru-RU" b="1" dirty="0" smtClean="0">
                <a:solidFill>
                  <a:srgbClr val="7030A0"/>
                </a:solidFill>
              </a:rPr>
              <a:t>Титульный лист паспорта маршрута школьного автобуса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ru-RU" dirty="0" smtClean="0"/>
              <a:t>Паспорт школьного автобусного маршрута (далее – паспорт маршрута) составляется по форме, утвержденной Управлением /Департаментом  образования либо Администрацией муниципалитета. </a:t>
            </a:r>
          </a:p>
          <a:p>
            <a:r>
              <a:rPr lang="ru-RU" dirty="0" smtClean="0"/>
              <a:t>Титульный лист паспорта маршрута должен иметь отметку об утверждении паспорта маршрута руководителем ОО и о согласовании с Администрацией МО и органами ГИБДД.</a:t>
            </a:r>
          </a:p>
          <a:p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428604"/>
            <a:ext cx="8229600" cy="1143000"/>
          </a:xfrm>
        </p:spPr>
        <p:txBody>
          <a:bodyPr>
            <a:normAutofit fontScale="90000"/>
          </a:bodyPr>
          <a:lstStyle/>
          <a:p>
            <a:pPr lvl="0"/>
            <a:r>
              <a:rPr lang="ru-RU" b="1" dirty="0" smtClean="0">
                <a:solidFill>
                  <a:srgbClr val="7030A0"/>
                </a:solidFill>
              </a:rPr>
              <a:t>Положение об организации перевозок школьными автобусами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dirty="0" smtClean="0"/>
              <a:t>Положение об организации перевозок школьными автобусами разрабатывается либо директором ОО, либо ОУО муниципалитета.</a:t>
            </a:r>
          </a:p>
          <a:p>
            <a:pPr lvl="0"/>
            <a:r>
              <a:rPr lang="ru-RU" dirty="0" smtClean="0"/>
              <a:t>В Положении отражаются все основные моменты организации перевозки (условия, участники (кто имеет преимущественное право), сроки, и т.д. 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571480"/>
            <a:ext cx="8229600" cy="1143000"/>
          </a:xfrm>
        </p:spPr>
        <p:txBody>
          <a:bodyPr>
            <a:normAutofit fontScale="90000"/>
          </a:bodyPr>
          <a:lstStyle/>
          <a:p>
            <a:pPr lvl="0"/>
            <a:r>
              <a:rPr lang="ru-RU" b="1" dirty="0" smtClean="0">
                <a:solidFill>
                  <a:srgbClr val="7030A0"/>
                </a:solidFill>
              </a:rPr>
              <a:t>Приказ об утверждении Паспорта</a:t>
            </a:r>
            <a:br>
              <a:rPr lang="ru-RU" b="1" dirty="0" smtClean="0">
                <a:solidFill>
                  <a:srgbClr val="7030A0"/>
                </a:solidFill>
              </a:rPr>
            </a:br>
            <a:r>
              <a:rPr lang="ru-RU" b="1" dirty="0" smtClean="0">
                <a:solidFill>
                  <a:srgbClr val="7030A0"/>
                </a:solidFill>
              </a:rPr>
              <a:t> с приложением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428736"/>
            <a:ext cx="8401080" cy="4697427"/>
          </a:xfrm>
        </p:spPr>
        <p:txBody>
          <a:bodyPr>
            <a:normAutofit fontScale="85000" lnSpcReduction="20000"/>
          </a:bodyPr>
          <a:lstStyle/>
          <a:p>
            <a:pPr algn="ctr">
              <a:buNone/>
            </a:pPr>
            <a:r>
              <a:rPr lang="ru-RU" dirty="0" smtClean="0"/>
              <a:t>	</a:t>
            </a:r>
            <a:r>
              <a:rPr lang="ru-RU" u="sng" dirty="0" smtClean="0"/>
              <a:t>Одним приказом утверждается:</a:t>
            </a:r>
          </a:p>
          <a:p>
            <a:r>
              <a:rPr lang="ru-RU" sz="2800" dirty="0" smtClean="0"/>
              <a:t>Паспорт </a:t>
            </a:r>
          </a:p>
          <a:p>
            <a:r>
              <a:rPr lang="ru-RU" sz="2800" dirty="0" smtClean="0"/>
              <a:t>Список детей</a:t>
            </a:r>
          </a:p>
          <a:p>
            <a:r>
              <a:rPr lang="ru-RU" sz="2800" dirty="0" smtClean="0"/>
              <a:t>Список сопровождающих (с указанием старшего сопровождающего)</a:t>
            </a:r>
          </a:p>
          <a:p>
            <a:r>
              <a:rPr lang="ru-RU" sz="2800" dirty="0" smtClean="0"/>
              <a:t>Ответственный за обеспечение безопасности дорожного движения</a:t>
            </a:r>
          </a:p>
          <a:p>
            <a:r>
              <a:rPr lang="ru-RU" sz="2800" dirty="0" smtClean="0"/>
              <a:t>Водитель</a:t>
            </a:r>
          </a:p>
          <a:p>
            <a:r>
              <a:rPr lang="ru-RU" sz="2800" dirty="0" smtClean="0"/>
              <a:t>График движения</a:t>
            </a:r>
          </a:p>
          <a:p>
            <a:r>
              <a:rPr lang="ru-RU" sz="2800" dirty="0" smtClean="0"/>
              <a:t>Маршрут движения</a:t>
            </a:r>
          </a:p>
          <a:p>
            <a:r>
              <a:rPr lang="ru-RU" sz="2800" dirty="0" smtClean="0"/>
              <a:t>Должностные инструкции ответственного за БДД, водителя, сопровождающих и ст. сопровождающих</a:t>
            </a:r>
          </a:p>
          <a:p>
            <a:r>
              <a:rPr lang="ru-RU" sz="2800" dirty="0" smtClean="0"/>
              <a:t>Инструкции для водителя, сопровождающих и детей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571480"/>
            <a:ext cx="8229600" cy="1143000"/>
          </a:xfrm>
        </p:spPr>
        <p:txBody>
          <a:bodyPr>
            <a:normAutofit fontScale="90000"/>
          </a:bodyPr>
          <a:lstStyle/>
          <a:p>
            <a:pPr lvl="0"/>
            <a:r>
              <a:rPr lang="ru-RU" b="1" dirty="0" smtClean="0">
                <a:solidFill>
                  <a:srgbClr val="7030A0"/>
                </a:solidFill>
              </a:rPr>
              <a:t>Схема автобусного маршрута по перевозке детей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428736"/>
            <a:ext cx="8401080" cy="5072098"/>
          </a:xfrm>
        </p:spPr>
        <p:txBody>
          <a:bodyPr>
            <a:normAutofit fontScale="92500" lnSpcReduction="10000"/>
          </a:bodyPr>
          <a:lstStyle/>
          <a:p>
            <a:pPr algn="just"/>
            <a:r>
              <a:rPr lang="ru-RU" sz="2800" dirty="0" smtClean="0"/>
              <a:t>Схема маршрута с указанием линейных и дорожных сооружений и опасных участков разрабатывается графически в цветном исполнении на бланке формата А-4. Опасные участки указываются дорожными знаками в соответствии с Правилами дорожного движения.</a:t>
            </a:r>
          </a:p>
          <a:p>
            <a:pPr algn="just" fontAlgn="base"/>
            <a:r>
              <a:rPr lang="ru-RU" sz="2800" dirty="0" smtClean="0"/>
              <a:t>(В схеме указываются в обязательном порядке: участки дороги, представляющие опасность для движения транспортных средств; остановочные, разворотные площадки; пешеходные переходы; мосты; транспортные развязки</a:t>
            </a:r>
            <a:r>
              <a:rPr lang="ru-RU" sz="2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; </a:t>
            </a:r>
            <a:r>
              <a:rPr lang="ru-RU" sz="2800" dirty="0" smtClean="0"/>
              <a:t>подъемы, спуски)</a:t>
            </a:r>
          </a:p>
          <a:p>
            <a:pPr algn="just"/>
            <a:r>
              <a:rPr lang="ru-RU" sz="2800" dirty="0" smtClean="0"/>
              <a:t>условные обозначения наносятся на лицевой части схемы справа в нижнем углу. 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500042"/>
            <a:ext cx="8229600" cy="1143000"/>
          </a:xfrm>
        </p:spPr>
        <p:txBody>
          <a:bodyPr>
            <a:normAutofit fontScale="90000"/>
          </a:bodyPr>
          <a:lstStyle/>
          <a:p>
            <a:pPr lvl="0"/>
            <a:r>
              <a:rPr lang="ru-RU" b="1" dirty="0" smtClean="0">
                <a:solidFill>
                  <a:srgbClr val="7030A0"/>
                </a:solidFill>
              </a:rPr>
              <a:t>График движения школьного автобуса</a:t>
            </a:r>
            <a:br>
              <a:rPr lang="ru-RU" b="1" dirty="0" smtClean="0">
                <a:solidFill>
                  <a:srgbClr val="7030A0"/>
                </a:solidFill>
              </a:rPr>
            </a:br>
            <a:endParaRPr lang="ru-RU" b="1" dirty="0">
              <a:solidFill>
                <a:srgbClr val="7030A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		Указывается:</a:t>
            </a:r>
          </a:p>
          <a:p>
            <a:r>
              <a:rPr lang="ru-RU" dirty="0" smtClean="0"/>
              <a:t> время посадки детей с остановочных пунктов и время подвоза к конечному пункту, </a:t>
            </a:r>
          </a:p>
          <a:p>
            <a:r>
              <a:rPr lang="ru-RU" dirty="0" smtClean="0"/>
              <a:t>количество детей на каждом остановочном пункте</a:t>
            </a:r>
            <a:endParaRPr lang="ru-RU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500042"/>
            <a:ext cx="8229600" cy="1143000"/>
          </a:xfrm>
        </p:spPr>
        <p:txBody>
          <a:bodyPr>
            <a:normAutofit fontScale="90000"/>
          </a:bodyPr>
          <a:lstStyle/>
          <a:p>
            <a:pPr lvl="0"/>
            <a:r>
              <a:rPr lang="ru-RU" b="1" dirty="0" smtClean="0">
                <a:solidFill>
                  <a:srgbClr val="7030A0"/>
                </a:solidFill>
              </a:rPr>
              <a:t>Акт замера протяженности маршрута 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428736"/>
            <a:ext cx="8229600" cy="4929222"/>
          </a:xfrm>
        </p:spPr>
        <p:txBody>
          <a:bodyPr>
            <a:noAutofit/>
          </a:bodyPr>
          <a:lstStyle/>
          <a:p>
            <a:pPr algn="just" fontAlgn="base"/>
            <a:r>
              <a:rPr lang="ru-RU" sz="2800" dirty="0" smtClean="0"/>
              <a:t>Для замера протяженности маршрута приказом директора ОО создается комиссия.</a:t>
            </a:r>
          </a:p>
          <a:p>
            <a:pPr algn="just"/>
            <a:r>
              <a:rPr lang="ru-RU" sz="2800" dirty="0" smtClean="0"/>
              <a:t>Комиссия путем выезда на автомобиле с исправным спидометром определяет фактическое расстояние между остановочными пунктами, предусмотренными на автомобильных дорогах, в том числе внутри городов и поселков. Расстояние между остановочными пунктами должно быть определено с точностью до одной десятой километра в обоих направлениях (туда и обратно). </a:t>
            </a:r>
            <a:endParaRPr lang="ru-RU" sz="28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137</TotalTime>
  <Words>407</Words>
  <PresentationFormat>Экран (4:3)</PresentationFormat>
  <Paragraphs>72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Тема Office</vt:lpstr>
      <vt:lpstr>Паспорт  школьного  автобусного маршрута</vt:lpstr>
      <vt:lpstr>Слайд 2</vt:lpstr>
      <vt:lpstr>Содержание паспорта   школьного автобусного маршрута</vt:lpstr>
      <vt:lpstr>Титульный лист паспорта маршрута школьного автобуса</vt:lpstr>
      <vt:lpstr>Положение об организации перевозок школьными автобусами </vt:lpstr>
      <vt:lpstr>Приказ об утверждении Паспорта  с приложением </vt:lpstr>
      <vt:lpstr>Схема автобусного маршрута по перевозке детей </vt:lpstr>
      <vt:lpstr>График движения школьного автобуса </vt:lpstr>
      <vt:lpstr>Акт замера протяженности маршрута  </vt:lpstr>
      <vt:lpstr>Расстояние между промежуточными остановками</vt:lpstr>
      <vt:lpstr>  Характеристика дороги на  маршруте  </vt:lpstr>
      <vt:lpstr>  Сведения о трассе маршрута  </vt:lpstr>
      <vt:lpstr>    </vt:lpstr>
      <vt:lpstr>Слайд 14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Паспорт  школьного  автобусного маршрута</dc:title>
  <dc:creator>Admin</dc:creator>
  <cp:lastModifiedBy>Admin</cp:lastModifiedBy>
  <cp:revision>8</cp:revision>
  <dcterms:created xsi:type="dcterms:W3CDTF">2017-09-25T03:17:52Z</dcterms:created>
  <dcterms:modified xsi:type="dcterms:W3CDTF">2017-09-25T06:28:34Z</dcterms:modified>
</cp:coreProperties>
</file>