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6" r:id="rId6"/>
    <p:sldId id="267" r:id="rId7"/>
    <p:sldId id="271" r:id="rId8"/>
    <p:sldId id="272" r:id="rId9"/>
    <p:sldId id="273" r:id="rId10"/>
    <p:sldId id="277" r:id="rId11"/>
    <p:sldId id="278" r:id="rId12"/>
    <p:sldId id="279" r:id="rId13"/>
    <p:sldId id="283" r:id="rId14"/>
    <p:sldId id="284" r:id="rId15"/>
    <p:sldId id="285" r:id="rId16"/>
    <p:sldId id="289" r:id="rId17"/>
    <p:sldId id="290" r:id="rId18"/>
    <p:sldId id="291" r:id="rId19"/>
    <p:sldId id="294" r:id="rId20"/>
    <p:sldId id="295" r:id="rId21"/>
    <p:sldId id="299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7C52-2FC4-4F1C-8F3B-9D08A5B952CC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4BA4-260F-488E-A551-8E9CED3884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аст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138"/>
            <a:ext cx="9144000" cy="6663724"/>
          </a:xfrm>
          <a:prstGeom prst="round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588125" y="5589588"/>
            <a:ext cx="1851025" cy="1201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2" name="Picture 4" descr="D:\рис\стенды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Presquire" pitchFamily="2" charset="0"/>
              </a:rPr>
              <a:t>П</a:t>
            </a: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ланирование воспитательно-образовательной работы в соответствии с</a:t>
            </a: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GPresquire" pitchFamily="2" charset="0"/>
              </a:rPr>
              <a:t> ФГОС ДО</a:t>
            </a:r>
          </a:p>
        </p:txBody>
      </p:sp>
      <p:sp>
        <p:nvSpPr>
          <p:cNvPr id="20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229201"/>
            <a:ext cx="3096344" cy="11668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i="1" dirty="0" smtClean="0">
                <a:solidFill>
                  <a:schemeClr val="tx1"/>
                </a:solidFill>
                <a:latin typeface="Arial" charset="0"/>
              </a:rPr>
              <a:t>Материал подготовлен методистом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i="1" dirty="0" smtClean="0">
                <a:solidFill>
                  <a:schemeClr val="tx1"/>
                </a:solidFill>
                <a:latin typeface="Arial" charset="0"/>
              </a:rPr>
              <a:t>Управления образования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i="1" dirty="0" smtClean="0">
                <a:solidFill>
                  <a:schemeClr val="tx1"/>
                </a:solidFill>
                <a:latin typeface="Arial" charset="0"/>
              </a:rPr>
              <a:t>Соян Р.К.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6416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календарно-перспективного 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6" y="1596788"/>
            <a:ext cx="8236424" cy="45293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1916832"/>
            <a:ext cx="46085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</a:t>
            </a:r>
            <a:r>
              <a:rPr lang="ru-RU" sz="2800" dirty="0" smtClean="0"/>
              <a:t>есяц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3429000"/>
            <a:ext cx="48245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Темы 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4509120"/>
            <a:ext cx="60486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Взаимодействие с родителями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7453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Содержание образовательной работы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3607934"/>
              </p:ext>
            </p:extLst>
          </p:nvPr>
        </p:nvGraphicFramePr>
        <p:xfrm>
          <a:off x="457200" y="1600200"/>
          <a:ext cx="8431603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1029252"/>
                <a:gridCol w="1729278"/>
                <a:gridCol w="372774"/>
                <a:gridCol w="2162091"/>
                <a:gridCol w="298219"/>
                <a:gridCol w="1725185"/>
                <a:gridCol w="294700"/>
              </a:tblGrid>
              <a:tr h="937448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279914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5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3600" dirty="0" smtClean="0"/>
              <a:t>Содержание образовательной работы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7742456"/>
              </p:ext>
            </p:extLst>
          </p:nvPr>
        </p:nvGraphicFramePr>
        <p:xfrm>
          <a:off x="323528" y="1556792"/>
          <a:ext cx="8431603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1029252"/>
                <a:gridCol w="1729278"/>
                <a:gridCol w="372774"/>
                <a:gridCol w="2162091"/>
                <a:gridCol w="298219"/>
                <a:gridCol w="1725185"/>
                <a:gridCol w="294700"/>
              </a:tblGrid>
              <a:tr h="937448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27991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Социально-коммуникативное 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Темы бесед</a:t>
                      </a:r>
                    </a:p>
                    <a:p>
                      <a:r>
                        <a:rPr lang="ru-RU" sz="1600" dirty="0" smtClean="0"/>
                        <a:t>Темы для проигрывания ситуаций</a:t>
                      </a:r>
                    </a:p>
                    <a:p>
                      <a:r>
                        <a:rPr lang="ru-RU" sz="1600" dirty="0" smtClean="0"/>
                        <a:t>Игры</a:t>
                      </a:r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Досуги </a:t>
                      </a:r>
                    </a:p>
                    <a:p>
                      <a:r>
                        <a:rPr lang="ru-RU" sz="1600" dirty="0" smtClean="0"/>
                        <a:t>Праздники</a:t>
                      </a:r>
                    </a:p>
                    <a:p>
                      <a:r>
                        <a:rPr lang="ru-RU" sz="1600" baseline="0" dirty="0" smtClean="0"/>
                        <a:t>Индивидуальная работа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Игры</a:t>
                      </a:r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Картины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Иллюстрации </a:t>
                      </a:r>
                    </a:p>
                    <a:p>
                      <a:r>
                        <a:rPr lang="ru-RU" sz="1600" baseline="0" dirty="0" smtClean="0"/>
                        <a:t>Схемы 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Освоение правил речевого этикета, норм поведения; формирование представлений о людях;</a:t>
                      </a:r>
                      <a:r>
                        <a:rPr lang="ru-RU" sz="1600" baseline="0" dirty="0" smtClean="0"/>
                        <a:t> формирование представления о родном городе, стране, о профессиях.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219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Содержание образовательной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95079259"/>
              </p:ext>
            </p:extLst>
          </p:nvPr>
        </p:nvGraphicFramePr>
        <p:xfrm>
          <a:off x="457200" y="1196752"/>
          <a:ext cx="8431603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1029252"/>
                <a:gridCol w="1729278"/>
                <a:gridCol w="372774"/>
                <a:gridCol w="2162091"/>
                <a:gridCol w="298219"/>
                <a:gridCol w="1725185"/>
                <a:gridCol w="294700"/>
              </a:tblGrid>
              <a:tr h="181359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36590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Познавательное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Темы наблюдений</a:t>
                      </a:r>
                      <a:r>
                        <a:rPr lang="ru-RU" sz="1600" baseline="0" dirty="0" smtClean="0"/>
                        <a:t> за живой и неживой природой</a:t>
                      </a:r>
                    </a:p>
                    <a:p>
                      <a:r>
                        <a:rPr lang="ru-RU" sz="1600" baseline="0" dirty="0" smtClean="0"/>
                        <a:t>Темы экскурсий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Игры</a:t>
                      </a:r>
                    </a:p>
                    <a:p>
                      <a:r>
                        <a:rPr lang="ru-RU" sz="1600" dirty="0" smtClean="0"/>
                        <a:t>Игровые упражнения</a:t>
                      </a:r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Опыты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Развлечения</a:t>
                      </a:r>
                    </a:p>
                    <a:p>
                      <a:r>
                        <a:rPr lang="ru-RU" sz="1600" baseline="0" dirty="0" smtClean="0"/>
                        <a:t>Индивидуальная работа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Атрибуты</a:t>
                      </a:r>
                      <a:r>
                        <a:rPr lang="ru-RU" sz="1600" baseline="0" dirty="0" smtClean="0"/>
                        <a:t> к играм</a:t>
                      </a:r>
                    </a:p>
                    <a:p>
                      <a:r>
                        <a:rPr lang="ru-RU" sz="1600" baseline="0" dirty="0" smtClean="0"/>
                        <a:t>Атрибуты для выполнения трудовых поручений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Картины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Иллюстрации </a:t>
                      </a:r>
                    </a:p>
                    <a:p>
                      <a:r>
                        <a:rPr lang="ru-RU" sz="1600" baseline="0" dirty="0" smtClean="0"/>
                        <a:t>Схемы </a:t>
                      </a:r>
                    </a:p>
                    <a:p>
                      <a:r>
                        <a:rPr lang="ru-RU" sz="1600" baseline="0" dirty="0" smtClean="0"/>
                        <a:t>Игры для самостоятельной деятельности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Познавательно-исследовательская деятельность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Развитие сенсорной культуры</a:t>
                      </a:r>
                    </a:p>
                    <a:p>
                      <a:r>
                        <a:rPr lang="ru-RU" sz="1600" baseline="0" dirty="0" smtClean="0"/>
                        <a:t>Развитие математических представлений</a:t>
                      </a:r>
                    </a:p>
                    <a:p>
                      <a:r>
                        <a:rPr lang="ru-RU" sz="1600" baseline="0" dirty="0" smtClean="0"/>
                        <a:t>Природные объекты и явления, животный мир</a:t>
                      </a:r>
                    </a:p>
                    <a:p>
                      <a:r>
                        <a:rPr lang="ru-RU" sz="1600" baseline="0" dirty="0" smtClean="0"/>
                        <a:t>Человек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15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Содержание образовательной работы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56897485"/>
              </p:ext>
            </p:extLst>
          </p:nvPr>
        </p:nvGraphicFramePr>
        <p:xfrm>
          <a:off x="467544" y="1268760"/>
          <a:ext cx="8431603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908088"/>
                <a:gridCol w="1850442"/>
                <a:gridCol w="309798"/>
                <a:gridCol w="2088232"/>
                <a:gridCol w="360040"/>
                <a:gridCol w="1800199"/>
                <a:gridCol w="294700"/>
              </a:tblGrid>
              <a:tr h="1813597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3659011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Художественно-эстетическое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Темы для</a:t>
                      </a:r>
                      <a:r>
                        <a:rPr lang="ru-RU" sz="1600" baseline="0" dirty="0" smtClean="0"/>
                        <a:t> продуктивной деятельности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Игры</a:t>
                      </a:r>
                    </a:p>
                    <a:p>
                      <a:r>
                        <a:rPr lang="ru-RU" sz="1600" dirty="0" smtClean="0"/>
                        <a:t>Картины </a:t>
                      </a:r>
                    </a:p>
                    <a:p>
                      <a:r>
                        <a:rPr lang="ru-RU" sz="1600" dirty="0" smtClean="0"/>
                        <a:t>Иллюстрации</a:t>
                      </a:r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Развлечения </a:t>
                      </a:r>
                    </a:p>
                    <a:p>
                      <a:r>
                        <a:rPr lang="ru-RU" sz="1600" baseline="0" dirty="0" smtClean="0"/>
                        <a:t>Досуги </a:t>
                      </a:r>
                    </a:p>
                    <a:p>
                      <a:r>
                        <a:rPr lang="ru-RU" sz="1600" baseline="0" dirty="0" smtClean="0"/>
                        <a:t>Праздники </a:t>
                      </a:r>
                    </a:p>
                    <a:p>
                      <a:r>
                        <a:rPr lang="ru-RU" sz="1600" baseline="0" dirty="0" smtClean="0"/>
                        <a:t>Индивидуальная работа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 Материалы  и инструменты для творчества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Картины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Иллюстрации </a:t>
                      </a:r>
                    </a:p>
                    <a:p>
                      <a:r>
                        <a:rPr lang="ru-RU" sz="1600" baseline="0" dirty="0" smtClean="0"/>
                        <a:t>Схемы </a:t>
                      </a:r>
                    </a:p>
                    <a:p>
                      <a:r>
                        <a:rPr lang="ru-RU" sz="1600" baseline="0" dirty="0" smtClean="0"/>
                        <a:t>Игры для самостоятельной деятельности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Рисование</a:t>
                      </a:r>
                    </a:p>
                    <a:p>
                      <a:r>
                        <a:rPr lang="ru-RU" sz="1600" baseline="0" dirty="0" smtClean="0"/>
                        <a:t>Лепка</a:t>
                      </a:r>
                    </a:p>
                    <a:p>
                      <a:r>
                        <a:rPr lang="ru-RU" sz="1600" baseline="0" dirty="0" smtClean="0"/>
                        <a:t>Конструирование</a:t>
                      </a:r>
                    </a:p>
                    <a:p>
                      <a:r>
                        <a:rPr lang="ru-RU" sz="1600" baseline="0" dirty="0" smtClean="0"/>
                        <a:t>Виды и жанры изобразительного творчества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08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Содержание образовательной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0686199"/>
              </p:ext>
            </p:extLst>
          </p:nvPr>
        </p:nvGraphicFramePr>
        <p:xfrm>
          <a:off x="457200" y="1124744"/>
          <a:ext cx="8431603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918432"/>
                <a:gridCol w="1840098"/>
                <a:gridCol w="372774"/>
                <a:gridCol w="2162091"/>
                <a:gridCol w="298219"/>
                <a:gridCol w="1725185"/>
                <a:gridCol w="294700"/>
              </a:tblGrid>
              <a:tr h="183746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370715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Речевое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Темы бесед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Игры</a:t>
                      </a:r>
                    </a:p>
                    <a:p>
                      <a:r>
                        <a:rPr lang="ru-RU" sz="1600" dirty="0" smtClean="0"/>
                        <a:t>Картины </a:t>
                      </a:r>
                    </a:p>
                    <a:p>
                      <a:r>
                        <a:rPr lang="ru-RU" sz="1600" dirty="0" smtClean="0"/>
                        <a:t>Иллюстрации</a:t>
                      </a:r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Темы для книгоиздательства</a:t>
                      </a:r>
                    </a:p>
                    <a:p>
                      <a:r>
                        <a:rPr lang="ru-RU" sz="1600" baseline="0" dirty="0" smtClean="0"/>
                        <a:t>Театрализация</a:t>
                      </a:r>
                    </a:p>
                    <a:p>
                      <a:r>
                        <a:rPr lang="ru-RU" sz="1600" baseline="0" dirty="0" smtClean="0"/>
                        <a:t>Драматизации  </a:t>
                      </a:r>
                    </a:p>
                    <a:p>
                      <a:r>
                        <a:rPr lang="ru-RU" sz="1600" baseline="0" dirty="0" smtClean="0"/>
                        <a:t>Досуги </a:t>
                      </a:r>
                    </a:p>
                    <a:p>
                      <a:r>
                        <a:rPr lang="ru-RU" sz="1600" baseline="0" dirty="0" smtClean="0"/>
                        <a:t>Праздники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Атрибуты</a:t>
                      </a:r>
                      <a:r>
                        <a:rPr lang="ru-RU" sz="1600" baseline="0" dirty="0" smtClean="0"/>
                        <a:t>  для игр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Художественная литература</a:t>
                      </a:r>
                    </a:p>
                    <a:p>
                      <a:r>
                        <a:rPr lang="ru-RU" sz="1600" dirty="0" smtClean="0"/>
                        <a:t>Картины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r>
                        <a:rPr lang="ru-RU" sz="1600" baseline="0" dirty="0" smtClean="0"/>
                        <a:t>Иллюстрации  </a:t>
                      </a:r>
                    </a:p>
                    <a:p>
                      <a:r>
                        <a:rPr lang="ru-RU" sz="1600" baseline="0" dirty="0" smtClean="0"/>
                        <a:t>Игры </a:t>
                      </a:r>
                    </a:p>
                    <a:p>
                      <a:r>
                        <a:rPr lang="ru-RU" sz="1600" baseline="0" dirty="0" smtClean="0"/>
                        <a:t>Схемы 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Чтение</a:t>
                      </a:r>
                    </a:p>
                    <a:p>
                      <a:r>
                        <a:rPr lang="ru-RU" sz="1600" baseline="0" dirty="0" smtClean="0"/>
                        <a:t>Составление рассказов</a:t>
                      </a:r>
                    </a:p>
                    <a:p>
                      <a:r>
                        <a:rPr lang="ru-RU" sz="1600" baseline="0" dirty="0" smtClean="0"/>
                        <a:t>Пересказ</a:t>
                      </a:r>
                    </a:p>
                    <a:p>
                      <a:r>
                        <a:rPr lang="ru-RU" sz="1600" baseline="0" dirty="0" smtClean="0"/>
                        <a:t>Беседы</a:t>
                      </a:r>
                    </a:p>
                    <a:p>
                      <a:r>
                        <a:rPr lang="ru-RU" sz="1600" baseline="0" dirty="0" smtClean="0"/>
                        <a:t>Заучивание стихов</a:t>
                      </a:r>
                    </a:p>
                    <a:p>
                      <a:r>
                        <a:rPr lang="ru-RU" sz="1600" baseline="0" dirty="0" smtClean="0"/>
                        <a:t>Работа по звуковой и интонационной культуре речи</a:t>
                      </a:r>
                    </a:p>
                    <a:p>
                      <a:r>
                        <a:rPr lang="ru-RU" sz="1600" baseline="0" dirty="0" smtClean="0"/>
                        <a:t>по развитию связной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991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Содержание образовательной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2461689"/>
              </p:ext>
            </p:extLst>
          </p:nvPr>
        </p:nvGraphicFramePr>
        <p:xfrm>
          <a:off x="467544" y="1196752"/>
          <a:ext cx="8431603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104"/>
                <a:gridCol w="1029252"/>
                <a:gridCol w="1729278"/>
                <a:gridCol w="372774"/>
                <a:gridCol w="2162091"/>
                <a:gridCol w="298219"/>
                <a:gridCol w="1725185"/>
                <a:gridCol w="294700"/>
              </a:tblGrid>
              <a:tr h="1813597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организации совместной деятельности педагога</a:t>
                      </a:r>
                      <a:r>
                        <a:rPr lang="ru-RU" baseline="0" dirty="0" smtClean="0"/>
                        <a:t> с детьми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развивающей среды для самостоятельной деятельности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Планирование непосредственно образователь-ной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 выполнения</a:t>
                      </a:r>
                      <a:endParaRPr lang="ru-RU" sz="1400" dirty="0"/>
                    </a:p>
                  </a:txBody>
                  <a:tcPr vert="vert270"/>
                </a:tc>
              </a:tr>
              <a:tr h="3659011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Физическое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 Подвижные и</a:t>
                      </a:r>
                      <a:r>
                        <a:rPr lang="ru-RU" sz="1600" dirty="0" smtClean="0"/>
                        <a:t>гры</a:t>
                      </a:r>
                    </a:p>
                    <a:p>
                      <a:r>
                        <a:rPr lang="ru-RU" sz="1600" dirty="0" smtClean="0"/>
                        <a:t>Игры-соревнования</a:t>
                      </a:r>
                    </a:p>
                    <a:p>
                      <a:r>
                        <a:rPr lang="ru-RU" sz="1600" dirty="0" smtClean="0"/>
                        <a:t>Игровые упражнения </a:t>
                      </a:r>
                    </a:p>
                    <a:p>
                      <a:r>
                        <a:rPr lang="ru-RU" sz="1600" baseline="0" dirty="0" smtClean="0"/>
                        <a:t>Утренняя гимнастика</a:t>
                      </a:r>
                    </a:p>
                    <a:p>
                      <a:r>
                        <a:rPr lang="ru-RU" sz="1600" baseline="0" dirty="0" smtClean="0"/>
                        <a:t>Бодрящая гимнастика</a:t>
                      </a:r>
                    </a:p>
                    <a:p>
                      <a:r>
                        <a:rPr lang="ru-RU" sz="1600" baseline="0" dirty="0" smtClean="0"/>
                        <a:t>Закаливание</a:t>
                      </a:r>
                    </a:p>
                    <a:p>
                      <a:r>
                        <a:rPr lang="ru-RU" sz="1600" baseline="0" dirty="0" smtClean="0"/>
                        <a:t>досуги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Физкультурное</a:t>
                      </a:r>
                      <a:r>
                        <a:rPr lang="ru-RU" sz="1600" baseline="0" dirty="0" smtClean="0"/>
                        <a:t> оборудование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Работа по формированию двигательной активности,</a:t>
                      </a:r>
                    </a:p>
                    <a:p>
                      <a:r>
                        <a:rPr lang="ru-RU" sz="1600" baseline="0" dirty="0" smtClean="0"/>
                        <a:t>На формирование начальных представлений о спорте;</a:t>
                      </a:r>
                    </a:p>
                    <a:p>
                      <a:r>
                        <a:rPr lang="ru-RU" sz="1600" baseline="0" dirty="0" smtClean="0"/>
                        <a:t>На овладение подвижными играми.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85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Содержание календарно-перспективного плана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2348880"/>
            <a:ext cx="48245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Февраль 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3717032"/>
            <a:ext cx="57606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Транспорт, профессия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5013176"/>
            <a:ext cx="698477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Азбука светофора, День Защитника Отечества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Содержание образовательной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2268658"/>
              </p:ext>
            </p:extLst>
          </p:nvPr>
        </p:nvGraphicFramePr>
        <p:xfrm>
          <a:off x="467544" y="1196752"/>
          <a:ext cx="8431603" cy="4907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584176"/>
                <a:gridCol w="1584176"/>
                <a:gridCol w="288032"/>
                <a:gridCol w="2009043"/>
                <a:gridCol w="298219"/>
                <a:gridCol w="1725185"/>
                <a:gridCol w="294700"/>
              </a:tblGrid>
              <a:tr h="12961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область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организации совместной деятельности педагога</a:t>
                      </a:r>
                      <a:r>
                        <a:rPr lang="ru-RU" sz="1200" baseline="0" dirty="0" smtClean="0"/>
                        <a:t> с детьми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</a:t>
                      </a:r>
                      <a:r>
                        <a:rPr lang="ru-RU" sz="1200" baseline="0" dirty="0" smtClean="0"/>
                        <a:t>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развивающей среды для самостоятельной деятельности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Планирование непосредственно образователь-ной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</a:tr>
              <a:tr h="361086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Социально-коммуникативное 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Способствовать освоению культуры общения со взрослыми и сверстниками, проявлению эмоциональной отзывчивости.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1.Чтение</a:t>
                      </a:r>
                    </a:p>
                    <a:p>
                      <a:r>
                        <a:rPr lang="ru-RU" sz="1200" dirty="0" smtClean="0"/>
                        <a:t> С. Михалкова «Дядя Степа»</a:t>
                      </a:r>
                    </a:p>
                    <a:p>
                      <a:r>
                        <a:rPr lang="ru-RU" sz="1200" dirty="0" smtClean="0"/>
                        <a:t>2. Игры </a:t>
                      </a:r>
                    </a:p>
                    <a:p>
                      <a:r>
                        <a:rPr lang="ru-RU" sz="1200" dirty="0" smtClean="0"/>
                        <a:t>«Автобус»</a:t>
                      </a:r>
                    </a:p>
                    <a:p>
                      <a:r>
                        <a:rPr lang="ru-RU" sz="1200" dirty="0" smtClean="0"/>
                        <a:t>«Подбери синоним (антоним)</a:t>
                      </a:r>
                      <a:r>
                        <a:rPr lang="ru-RU" sz="1200" baseline="0" dirty="0" smtClean="0"/>
                        <a:t> – 31/97</a:t>
                      </a:r>
                    </a:p>
                    <a:p>
                      <a:r>
                        <a:rPr lang="ru-RU" sz="1200" baseline="0" dirty="0" smtClean="0"/>
                        <a:t>3. Ситуации </a:t>
                      </a:r>
                    </a:p>
                    <a:p>
                      <a:r>
                        <a:rPr lang="ru-RU" sz="1200" baseline="0" dirty="0" smtClean="0"/>
                        <a:t>«Мы звоним…»</a:t>
                      </a:r>
                    </a:p>
                    <a:p>
                      <a:r>
                        <a:rPr lang="ru-RU" sz="1200" baseline="0" dirty="0" smtClean="0"/>
                        <a:t>4. Общение</a:t>
                      </a:r>
                    </a:p>
                    <a:p>
                      <a:r>
                        <a:rPr lang="ru-RU" sz="1200" baseline="0" dirty="0" smtClean="0"/>
                        <a:t>«Как звонить в пожарную часть»</a:t>
                      </a:r>
                    </a:p>
                    <a:p>
                      <a:r>
                        <a:rPr lang="ru-RU" sz="1200" baseline="0" dirty="0" smtClean="0"/>
                        <a:t>5. Загадки о вежливых словах</a:t>
                      </a:r>
                    </a:p>
                    <a:p>
                      <a:r>
                        <a:rPr lang="ru-RU" sz="1200" baseline="0" dirty="0" smtClean="0"/>
                        <a:t>6. Тематические беседы</a:t>
                      </a:r>
                    </a:p>
                    <a:p>
                      <a:r>
                        <a:rPr lang="ru-RU" sz="1200" baseline="0" dirty="0" smtClean="0"/>
                        <a:t>«Тот герой – кто за Родину горой»</a:t>
                      </a:r>
                    </a:p>
                    <a:p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Внести </a:t>
                      </a:r>
                    </a:p>
                    <a:p>
                      <a:r>
                        <a:rPr lang="ru-RU" sz="1200" dirty="0" smtClean="0"/>
                        <a:t>Игру «Кому</a:t>
                      </a:r>
                      <a:r>
                        <a:rPr lang="ru-RU" sz="1200" baseline="0" dirty="0" smtClean="0"/>
                        <a:t> что нужно?»</a:t>
                      </a:r>
                    </a:p>
                    <a:p>
                      <a:r>
                        <a:rPr lang="ru-RU" sz="1200" baseline="0" dirty="0" smtClean="0"/>
                        <a:t>Книгу С. Михалкова «Дядя Степа»</a:t>
                      </a:r>
                    </a:p>
                    <a:p>
                      <a:r>
                        <a:rPr lang="ru-RU" sz="1200" baseline="0" dirty="0" smtClean="0"/>
                        <a:t>Иллюстрации с разными видами труда</a:t>
                      </a:r>
                    </a:p>
                    <a:p>
                      <a:r>
                        <a:rPr lang="ru-RU" sz="1200" baseline="0" dirty="0" smtClean="0"/>
                        <a:t>Карту города Вельска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«Добрые слова» 126/23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Кто кем был?29/91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Как вести себя в общественных местах. 4/49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08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Содержание образовательной работы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7493850"/>
              </p:ext>
            </p:extLst>
          </p:nvPr>
        </p:nvGraphicFramePr>
        <p:xfrm>
          <a:off x="457200" y="1340768"/>
          <a:ext cx="8431603" cy="500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1512168"/>
                <a:gridCol w="1800200"/>
                <a:gridCol w="360040"/>
                <a:gridCol w="1872208"/>
                <a:gridCol w="288032"/>
                <a:gridCol w="1645839"/>
                <a:gridCol w="294700"/>
              </a:tblGrid>
              <a:tr h="1440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область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организации совместной деятельности педагога</a:t>
                      </a:r>
                      <a:r>
                        <a:rPr lang="ru-RU" sz="1200" baseline="0" dirty="0" smtClean="0"/>
                        <a:t> с детьми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</a:t>
                      </a:r>
                      <a:r>
                        <a:rPr lang="ru-RU" sz="1200" baseline="0" dirty="0" smtClean="0"/>
                        <a:t>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развивающей среды для самостоятельной деятельности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Планирование непосредственно образователь-ной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</a:tr>
              <a:tr h="3562720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Познавательное  </a:t>
                      </a:r>
                      <a:r>
                        <a:rPr lang="ru-RU" sz="1600" dirty="0" smtClean="0"/>
                        <a:t>развитие</a:t>
                      </a:r>
                      <a:endParaRPr lang="ru-RU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</a:t>
                      </a:r>
                      <a:r>
                        <a:rPr lang="ru-RU" sz="1200" baseline="0" dirty="0" smtClean="0"/>
                        <a:t> Продолжать  формировать умение  пересчитывать и отсчитывать по единице  при решении задач и примеров.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 1.  Игры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На развитие логического мышления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лабиринты;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«собери квадрат»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на </a:t>
                      </a:r>
                      <a:r>
                        <a:rPr lang="ru-RU" sz="1200" baseline="0" dirty="0" err="1" smtClean="0"/>
                        <a:t>геовизоре</a:t>
                      </a:r>
                      <a:r>
                        <a:rPr lang="ru-RU" sz="1200" baseline="0" dirty="0" smtClean="0"/>
                        <a:t>  (по схеме нарисуй фигуру)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 smtClean="0"/>
                        <a:t>- «нетающие  льдинки» (выложи транспорт)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200" baseline="0" dirty="0" smtClean="0"/>
                        <a:t>2.  работа в тетради;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200" baseline="0" dirty="0" smtClean="0"/>
                        <a:t> 3. игровые задачи для дошкольников 23/27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Внести </a:t>
                      </a:r>
                    </a:p>
                    <a:p>
                      <a:r>
                        <a:rPr lang="ru-RU" sz="1200" baseline="0" dirty="0" err="1" smtClean="0"/>
                        <a:t>Геовизор</a:t>
                      </a:r>
                      <a:r>
                        <a:rPr lang="ru-RU" sz="1200" baseline="0" dirty="0" smtClean="0"/>
                        <a:t>, счетные палочки; схемы для выполнений заданий на </a:t>
                      </a:r>
                      <a:r>
                        <a:rPr lang="ru-RU" sz="1200" baseline="0" dirty="0" err="1" smtClean="0"/>
                        <a:t>геовизоре</a:t>
                      </a:r>
                      <a:r>
                        <a:rPr lang="ru-RU" sz="1200" baseline="0" dirty="0" smtClean="0"/>
                        <a:t>.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200" baseline="0" dirty="0" smtClean="0"/>
                        <a:t>1.  Работа с </a:t>
                      </a:r>
                      <a:r>
                        <a:rPr lang="ru-RU" sz="1200" baseline="0" dirty="0" err="1" smtClean="0"/>
                        <a:t>геовизором</a:t>
                      </a:r>
                      <a:r>
                        <a:rPr lang="ru-RU" sz="1200" baseline="0" dirty="0" smtClean="0"/>
                        <a:t> 159/260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aseline="0" dirty="0" smtClean="0"/>
                        <a:t>2.  Решение задач и запись в тетради  + объемные фигуры 159/261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aseline="0" dirty="0" smtClean="0"/>
                        <a:t>3. Сравнение схем сравнения по объему  (тетрадь «Раз-ступенька» стр. 34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873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88" y="285750"/>
            <a:ext cx="6143625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Условия, соблюдаемые при планировании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071688"/>
            <a:ext cx="3733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Объективная оценка уровня своей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5600" y="1989138"/>
            <a:ext cx="3367088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Выделение целей и задач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3500438"/>
            <a:ext cx="4286250" cy="1296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Четкое представление результатов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5" y="4214813"/>
            <a:ext cx="3681413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Выбор оптимальных путей, средств и методов</a:t>
            </a:r>
          </a:p>
        </p:txBody>
      </p: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flipH="1">
            <a:off x="4168775" y="1428750"/>
            <a:ext cx="1050925" cy="1158875"/>
          </a:xfrm>
          <a:prstGeom prst="straightConnector1">
            <a:avLst/>
          </a:prstGeom>
          <a:noFill/>
          <a:ln w="38100" algn="ctr">
            <a:solidFill>
              <a:srgbClr val="17375E"/>
            </a:solidFill>
            <a:round/>
            <a:headEnd/>
            <a:tailEnd type="arrow" w="med" len="med"/>
          </a:ln>
        </p:spPr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 flipH="1">
            <a:off x="4356100" y="1484313"/>
            <a:ext cx="863600" cy="2578100"/>
          </a:xfrm>
          <a:prstGeom prst="straightConnector1">
            <a:avLst/>
          </a:prstGeom>
          <a:noFill/>
          <a:ln w="38100" algn="ctr">
            <a:solidFill>
              <a:srgbClr val="17375E"/>
            </a:solidFill>
            <a:round/>
            <a:headEnd/>
            <a:tailEnd type="arrow" w="med" len="med"/>
          </a:ln>
        </p:spPr>
      </p:cxnSp>
      <p:cxnSp>
        <p:nvCxnSpPr>
          <p:cNvPr id="14" name="Прямая со стрелкой 13"/>
          <p:cNvCxnSpPr/>
          <p:nvPr/>
        </p:nvCxnSpPr>
        <p:spPr>
          <a:xfrm>
            <a:off x="5191126" y="1428750"/>
            <a:ext cx="244474" cy="280193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>
            <a:off x="5219700" y="1428750"/>
            <a:ext cx="778112" cy="585054"/>
          </a:xfrm>
          <a:prstGeom prst="straightConnector1">
            <a:avLst/>
          </a:prstGeom>
          <a:noFill/>
          <a:ln w="38100" algn="ctr">
            <a:solidFill>
              <a:srgbClr val="17375E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Содержание образовательной работы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5193756"/>
              </p:ext>
            </p:extLst>
          </p:nvPr>
        </p:nvGraphicFramePr>
        <p:xfrm>
          <a:off x="539552" y="1355275"/>
          <a:ext cx="8431603" cy="546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656184"/>
                <a:gridCol w="1656184"/>
                <a:gridCol w="360040"/>
                <a:gridCol w="2016224"/>
                <a:gridCol w="288032"/>
                <a:gridCol w="1584175"/>
                <a:gridCol w="294700"/>
              </a:tblGrid>
              <a:tr h="13536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область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организации совместной деятельности педагога</a:t>
                      </a:r>
                      <a:r>
                        <a:rPr lang="ru-RU" sz="1200" baseline="0" dirty="0" smtClean="0"/>
                        <a:t> с детьми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</a:t>
                      </a:r>
                      <a:r>
                        <a:rPr lang="ru-RU" sz="1200" baseline="0" dirty="0" smtClean="0"/>
                        <a:t>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развивающей среды для самостоятельной деятельности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Планирование непосредственно образователь-ной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</a:tr>
              <a:tr h="3601167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Художественно-эстетическое </a:t>
                      </a:r>
                      <a:r>
                        <a:rPr lang="ru-RU" sz="1200" dirty="0" smtClean="0"/>
                        <a:t>развитие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Способствовать</a:t>
                      </a:r>
                      <a:r>
                        <a:rPr lang="ru-RU" sz="1200" baseline="0" dirty="0" smtClean="0"/>
                        <a:t> освоению техники симметричного, силуэтного, многослойного вырезания.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2.  Совершенствовать навыки оформления поздравительных открыток.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 1. Темы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«Самолеты</a:t>
                      </a:r>
                      <a:r>
                        <a:rPr lang="ru-RU" sz="1200" baseline="0" dirty="0" smtClean="0"/>
                        <a:t> в небе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«Открытка</a:t>
                      </a:r>
                      <a:r>
                        <a:rPr lang="ru-RU" sz="1200" baseline="0" dirty="0" smtClean="0"/>
                        <a:t> папе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2. Рассматривание</a:t>
                      </a:r>
                      <a:r>
                        <a:rPr lang="ru-RU" sz="1200" baseline="0" dirty="0" smtClean="0"/>
                        <a:t>  картин и иллюстраций о празднике  «День Защитника Отечества»</a:t>
                      </a:r>
                      <a:endParaRPr lang="ru-RU" sz="1200" dirty="0" smtClean="0"/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3. Рисование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 «по сырому» - «Праздничный</a:t>
                      </a:r>
                      <a:r>
                        <a:rPr lang="ru-RU" sz="1200" baseline="0" dirty="0" smtClean="0"/>
                        <a:t> салют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4. Чтение  Б. Никольского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«Как живет аэродром»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5. Игры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«Четвертый</a:t>
                      </a:r>
                      <a:r>
                        <a:rPr lang="ru-RU" sz="1200" baseline="0" dirty="0" smtClean="0"/>
                        <a:t> лишний»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«Подбери предмет к признаку» (на классификацию видов транспорта)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6. Оригами  «Лодка», «Парусник», «Машинки»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Внести</a:t>
                      </a:r>
                    </a:p>
                    <a:p>
                      <a:r>
                        <a:rPr lang="ru-RU" sz="1200" dirty="0" smtClean="0"/>
                        <a:t>Бумагу для рисования </a:t>
                      </a:r>
                    </a:p>
                    <a:p>
                      <a:r>
                        <a:rPr lang="ru-RU" sz="1200" baseline="0" dirty="0" smtClean="0"/>
                        <a:t>Иллюстрации с изображением разных видов транспорта</a:t>
                      </a:r>
                    </a:p>
                    <a:p>
                      <a:r>
                        <a:rPr lang="ru-RU" sz="1200" baseline="0" dirty="0" smtClean="0"/>
                        <a:t>Палитру 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Схемы последовательного сгибания бумаги для </a:t>
                      </a:r>
                      <a:r>
                        <a:rPr lang="ru-RU" sz="1200" baseline="0" dirty="0" smtClean="0"/>
                        <a:t> вырезания  деталей транспорта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Книгу</a:t>
                      </a:r>
                      <a:r>
                        <a:rPr lang="ru-RU" sz="1200" baseline="0" dirty="0" smtClean="0"/>
                        <a:t>  Б. Никольского «Как живет аэродром»</a:t>
                      </a:r>
                    </a:p>
                    <a:p>
                      <a:r>
                        <a:rPr lang="ru-RU" sz="1200" baseline="0" dirty="0" smtClean="0"/>
                        <a:t>Игры «</a:t>
                      </a:r>
                      <a:r>
                        <a:rPr lang="ru-RU" sz="1200" baseline="0" dirty="0" err="1" smtClean="0"/>
                        <a:t>Лего</a:t>
                      </a:r>
                      <a:r>
                        <a:rPr lang="ru-RU" sz="1200" baseline="0" dirty="0" smtClean="0"/>
                        <a:t>» : комплекты «Аэропорт»,  «Автомобильная заправка», «Морской порт».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«Пожарная машина спешит на пожар 159/448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«Военная техника»  лепка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«Алые паруса» 159/582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20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Содержание образовательной работы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9665929"/>
              </p:ext>
            </p:extLst>
          </p:nvPr>
        </p:nvGraphicFramePr>
        <p:xfrm>
          <a:off x="467544" y="1081296"/>
          <a:ext cx="8431603" cy="570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1656184"/>
                <a:gridCol w="1584176"/>
                <a:gridCol w="432048"/>
                <a:gridCol w="2088232"/>
                <a:gridCol w="288032"/>
                <a:gridCol w="1429815"/>
                <a:gridCol w="294700"/>
              </a:tblGrid>
              <a:tr h="12215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область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организации совместной деятельности педагога</a:t>
                      </a:r>
                      <a:r>
                        <a:rPr lang="ru-RU" sz="1200" baseline="0" dirty="0" smtClean="0"/>
                        <a:t> с детьми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</a:t>
                      </a:r>
                      <a:r>
                        <a:rPr lang="ru-RU" sz="1200" baseline="0" dirty="0" smtClean="0"/>
                        <a:t>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развивающей среды для самостоятельной деятельности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Планирование непосредственно образователь-ной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</a:tr>
              <a:tr h="4222543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Речевое  </a:t>
                      </a:r>
                      <a:r>
                        <a:rPr lang="ru-RU" sz="1200" dirty="0" smtClean="0"/>
                        <a:t>развитие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Развивать</a:t>
                      </a:r>
                      <a:r>
                        <a:rPr lang="ru-RU" sz="1200" baseline="0" dirty="0" smtClean="0"/>
                        <a:t> связную речь детей, учить придумывать рассказы и сказки на заданную тему по серии сюжетных картинок.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Чтение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Рассказа Л. Толстого «Прыжок», хрестоматия,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Стр. 235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2. Беседа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 «Хорошие поступки»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3. Книжка-малышка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«Наземный транспорт»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4. Заучивание стихотворение  «Дуют ветры в феврале»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5. Игры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«Отгадай  по загадку – составь отгадку» - транспорт, рода войск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«Составь рассказ по картинкам» 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aseline="0" dirty="0" smtClean="0"/>
                        <a:t>«Вещи и их хозяева»</a:t>
                      </a:r>
                    </a:p>
                    <a:p>
                      <a:pPr marL="0" indent="0">
                        <a:buNone/>
                      </a:pPr>
                      <a:endParaRPr lang="ru-RU" sz="1200" baseline="0" dirty="0" smtClean="0"/>
                    </a:p>
                    <a:p>
                      <a:pPr marL="0" indent="0">
                        <a:buNone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Внести </a:t>
                      </a:r>
                    </a:p>
                    <a:p>
                      <a:r>
                        <a:rPr lang="ru-RU" sz="1200" dirty="0" smtClean="0"/>
                        <a:t>Настольный театр для сказки «Каша</a:t>
                      </a:r>
                      <a:r>
                        <a:rPr lang="ru-RU" sz="1200" baseline="0" dirty="0" smtClean="0"/>
                        <a:t> из топора</a:t>
                      </a:r>
                      <a:r>
                        <a:rPr lang="ru-RU" sz="1200" dirty="0" smtClean="0"/>
                        <a:t>»</a:t>
                      </a:r>
                    </a:p>
                    <a:p>
                      <a:r>
                        <a:rPr lang="ru-RU" sz="1200" dirty="0" smtClean="0"/>
                        <a:t>Фуражки</a:t>
                      </a:r>
                      <a:r>
                        <a:rPr lang="ru-RU" sz="1200" baseline="0" dirty="0" smtClean="0"/>
                        <a:t> , бескозырки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Иллюстрации </a:t>
                      </a:r>
                      <a:r>
                        <a:rPr lang="ru-RU" sz="1200" baseline="0" dirty="0" smtClean="0"/>
                        <a:t> с  изображением разных родов войск</a:t>
                      </a:r>
                    </a:p>
                    <a:p>
                      <a:r>
                        <a:rPr lang="ru-RU" sz="1200" baseline="0" dirty="0" smtClean="0"/>
                        <a:t>Книга Л. Толстого «Прыжок», </a:t>
                      </a:r>
                    </a:p>
                    <a:p>
                      <a:r>
                        <a:rPr lang="ru-RU" sz="1200" baseline="0" dirty="0" smtClean="0"/>
                        <a:t>Портрет Л. Н. Толстого</a:t>
                      </a:r>
                    </a:p>
                    <a:p>
                      <a:r>
                        <a:rPr lang="ru-RU" sz="1200" baseline="0" dirty="0" smtClean="0"/>
                        <a:t>Дж. </a:t>
                      </a:r>
                      <a:r>
                        <a:rPr lang="ru-RU" sz="1200" baseline="0" dirty="0" err="1" smtClean="0"/>
                        <a:t>Родари</a:t>
                      </a:r>
                      <a:r>
                        <a:rPr lang="ru-RU" sz="1200" baseline="0" dirty="0" smtClean="0"/>
                        <a:t> «Чем пахнут ремесла?»</a:t>
                      </a:r>
                    </a:p>
                    <a:p>
                      <a:r>
                        <a:rPr lang="ru-RU" sz="1200" baseline="0" dirty="0" smtClean="0"/>
                        <a:t>Схемы последовательности составления  рассказов и сказок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Почему люди трудятся вместе 67/147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Составление  загадок о транспорте 57/124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306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000" dirty="0" smtClean="0"/>
              <a:t>Содержание образовательной работы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308470"/>
              </p:ext>
            </p:extLst>
          </p:nvPr>
        </p:nvGraphicFramePr>
        <p:xfrm>
          <a:off x="467544" y="1196752"/>
          <a:ext cx="8431603" cy="497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512168"/>
                <a:gridCol w="1800200"/>
                <a:gridCol w="360040"/>
                <a:gridCol w="1944216"/>
                <a:gridCol w="288032"/>
                <a:gridCol w="1584175"/>
                <a:gridCol w="294700"/>
              </a:tblGrid>
              <a:tr h="13681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Образовательная область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Формы организации совместной деятельности педагога</a:t>
                      </a:r>
                      <a:r>
                        <a:rPr lang="ru-RU" sz="1200" baseline="0" dirty="0" smtClean="0"/>
                        <a:t> с детьми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</a:t>
                      </a:r>
                      <a:r>
                        <a:rPr lang="ru-RU" sz="1200" baseline="0" dirty="0" smtClean="0"/>
                        <a:t>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развивающей среды для самостоятельной деятельности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Планирование непосредственно образователь-ной деятельности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Дата выполнения</a:t>
                      </a:r>
                      <a:endParaRPr lang="ru-RU" sz="1200" dirty="0"/>
                    </a:p>
                  </a:txBody>
                  <a:tcPr vert="vert270"/>
                </a:tc>
              </a:tr>
              <a:tr h="3611440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Физическое  </a:t>
                      </a:r>
                      <a:r>
                        <a:rPr lang="ru-RU" sz="1200" dirty="0" smtClean="0"/>
                        <a:t>развитие</a:t>
                      </a:r>
                      <a:endParaRPr lang="ru-RU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Формировать умение ходить на лыжах переменным шагом.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Подвижные и</a:t>
                      </a:r>
                      <a:r>
                        <a:rPr lang="ru-RU" sz="1200" dirty="0" smtClean="0"/>
                        <a:t>гры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dirty="0" smtClean="0"/>
                        <a:t>«Снайперы», «Мороз – Красный нос»</a:t>
                      </a:r>
                    </a:p>
                    <a:p>
                      <a:r>
                        <a:rPr lang="ru-RU" sz="1200" dirty="0" smtClean="0"/>
                        <a:t>Игры-соревнования</a:t>
                      </a:r>
                    </a:p>
                    <a:p>
                      <a:r>
                        <a:rPr lang="ru-RU" sz="1200" dirty="0" smtClean="0"/>
                        <a:t>с санками, лыжами</a:t>
                      </a:r>
                    </a:p>
                    <a:p>
                      <a:r>
                        <a:rPr lang="ru-RU" sz="1200" dirty="0" smtClean="0"/>
                        <a:t>Игровые упражнения </a:t>
                      </a:r>
                    </a:p>
                    <a:p>
                      <a:r>
                        <a:rPr lang="ru-RU" sz="1200" dirty="0" smtClean="0"/>
                        <a:t>«Лыжники», «Скользящий шаг»</a:t>
                      </a:r>
                    </a:p>
                    <a:p>
                      <a:r>
                        <a:rPr lang="ru-RU" sz="1200" baseline="0" dirty="0" smtClean="0"/>
                        <a:t>Утренняя гимнастика</a:t>
                      </a:r>
                    </a:p>
                    <a:p>
                      <a:r>
                        <a:rPr lang="ru-RU" sz="1200" baseline="0" dirty="0" smtClean="0"/>
                        <a:t>С флажками 117/53</a:t>
                      </a:r>
                    </a:p>
                    <a:p>
                      <a:r>
                        <a:rPr lang="ru-RU" sz="1200" baseline="0" dirty="0" smtClean="0"/>
                        <a:t>С палками 117/50</a:t>
                      </a:r>
                    </a:p>
                    <a:p>
                      <a:r>
                        <a:rPr lang="ru-RU" sz="1200" baseline="0" dirty="0" smtClean="0"/>
                        <a:t>Физкультминутки на занятиях 159/370, 344, 343</a:t>
                      </a:r>
                    </a:p>
                    <a:p>
                      <a:r>
                        <a:rPr lang="ru-RU" sz="1200" baseline="0" dirty="0" smtClean="0"/>
                        <a:t>Бодрящая гимнастика</a:t>
                      </a:r>
                    </a:p>
                    <a:p>
                      <a:r>
                        <a:rPr lang="ru-RU" sz="1200" baseline="0" dirty="0" smtClean="0"/>
                        <a:t>Закаливание</a:t>
                      </a:r>
                    </a:p>
                    <a:p>
                      <a:r>
                        <a:rPr lang="ru-RU" sz="1200" baseline="0" dirty="0" smtClean="0"/>
                        <a:t>  Физкультурный досуг </a:t>
                      </a:r>
                    </a:p>
                    <a:p>
                      <a:r>
                        <a:rPr lang="ru-RU" sz="1200" baseline="0" dirty="0" smtClean="0"/>
                        <a:t>«Мы – защитники!»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Внести на улицу</a:t>
                      </a:r>
                    </a:p>
                    <a:p>
                      <a:r>
                        <a:rPr lang="ru-RU" sz="1200" dirty="0" smtClean="0"/>
                        <a:t>Санки, лыжи, лопаты</a:t>
                      </a:r>
                    </a:p>
                    <a:p>
                      <a:r>
                        <a:rPr lang="ru-RU" sz="1200" dirty="0" smtClean="0"/>
                        <a:t>В группу</a:t>
                      </a:r>
                    </a:p>
                    <a:p>
                      <a:r>
                        <a:rPr lang="ru-RU" sz="1200" dirty="0" smtClean="0"/>
                        <a:t> маты, мячи, кегли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Основные виды движений</a:t>
                      </a:r>
                    </a:p>
                    <a:p>
                      <a:r>
                        <a:rPr lang="ru-RU" sz="1200" baseline="0" dirty="0" smtClean="0"/>
                        <a:t>1. Катание на лыжах переменным шагом 117/60, 62.63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010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Требования при составлении плана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воспитательно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-образовательной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557338"/>
            <a:ext cx="3176588" cy="1728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Принцип развивающего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8400" y="1773238"/>
            <a:ext cx="4608513" cy="1584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" charset="0"/>
                <a:cs typeface="Arial" charset="0"/>
              </a:rPr>
              <a:t>Принцип интеграции образовательных областей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3789363"/>
            <a:ext cx="3214688" cy="2854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charset="0"/>
                <a:cs typeface="Arial" charset="0"/>
              </a:rPr>
              <a:t>Комплексно-тематический принцип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4300" y="4221163"/>
            <a:ext cx="4852988" cy="1871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200" dirty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Принцип единства воспитательных, развивающих и обучающих целей и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Планирование психолого-педагогической работы: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68313" y="1844675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036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Социально-коммуникативное развитие</a:t>
                      </a:r>
                      <a:endParaRPr lang="ru-RU" sz="2800" dirty="0"/>
                    </a:p>
                  </a:txBody>
                  <a:tcPr/>
                </a:tc>
              </a:tr>
              <a:tr h="3604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Познавательное развитие</a:t>
                      </a:r>
                      <a:endParaRPr lang="ru-RU" sz="2800" dirty="0"/>
                    </a:p>
                  </a:txBody>
                  <a:tcPr/>
                </a:tc>
              </a:tr>
              <a:tr h="360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Речевое развитие</a:t>
                      </a:r>
                      <a:endParaRPr lang="ru-RU" sz="2800" dirty="0"/>
                    </a:p>
                  </a:txBody>
                  <a:tcPr/>
                </a:tc>
              </a:tr>
              <a:tr h="360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Художественно-эстетическое развитие</a:t>
                      </a:r>
                      <a:endParaRPr lang="ru-RU" sz="2800" dirty="0"/>
                    </a:p>
                  </a:txBody>
                  <a:tcPr/>
                </a:tc>
              </a:tr>
              <a:tr h="360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36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Физическое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 развитие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Социально-коммуникативное развитие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350" y="2060575"/>
            <a:ext cx="58134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Развитие общения и взаимодействия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052513"/>
            <a:ext cx="8351838" cy="720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Формирование моральных и нравственных ценностей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4724400"/>
            <a:ext cx="8208962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Формирование основ безопасности в быту, социуме, природе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3068638"/>
            <a:ext cx="8135938" cy="10810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Формирование представлений о семье, Родине, Отечестве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826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Познавательное развитие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1125538"/>
            <a:ext cx="8643937" cy="12239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Формирование </a:t>
            </a:r>
            <a:r>
              <a:rPr lang="ru-RU" sz="20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представлений о себе, других людях,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объектах окружающей действительности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" y="2636838"/>
            <a:ext cx="9001125" cy="1728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Формирование представлений о свойствах и отношениях объектов окружающего мира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288" y="4581525"/>
            <a:ext cx="8643937" cy="172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Формирование представлений о планете Земля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Речевое развитие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780928"/>
            <a:ext cx="59766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Развитие культуры речи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" y="1484784"/>
            <a:ext cx="774434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Владение речью как средством общения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4293096"/>
            <a:ext cx="788722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Подготовка к обучению грамоте</a:t>
            </a: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4"/>
            <a:ext cx="8229600" cy="76584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Художественно-эстетическое 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628800"/>
            <a:ext cx="6877967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Восприятие и понимание произведений искусства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212976"/>
            <a:ext cx="70567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Формирование представлений о видах искусства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4869160"/>
            <a:ext cx="705678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Формирование самостоятельной творческой деятельности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321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988840"/>
            <a:ext cx="7200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двигательного опыта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429000"/>
            <a:ext cx="74168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представлений о видах спорта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955753"/>
            <a:ext cx="74168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норм и правил здорового образа жизни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16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1375</Words>
  <Application>Microsoft Office PowerPoint</Application>
  <PresentationFormat>Экран (4:3)</PresentationFormat>
  <Paragraphs>351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Планирование воспитательно-образовательной работы в соответствии с ФГОС ДО</vt:lpstr>
      <vt:lpstr>Слайд 2</vt:lpstr>
      <vt:lpstr>Требования при составлении плана воспитательно-образовательной работы</vt:lpstr>
      <vt:lpstr>Планирование психолого-педагогической работы:</vt:lpstr>
      <vt:lpstr>Социально-коммуникативное развитие</vt:lpstr>
      <vt:lpstr>Познавательное развитие</vt:lpstr>
      <vt:lpstr>Речевое развитие</vt:lpstr>
      <vt:lpstr>Художественно-эстетическое развитие</vt:lpstr>
      <vt:lpstr>Физическое развитие</vt:lpstr>
      <vt:lpstr>Модель календарно-перспективного планирования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календарно-перспективного плана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  <vt:lpstr>Содержание образовательной работы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воспитательно-образовательной работы в соответствии с ФГОС ДО</dc:title>
  <dc:creator>Пользователь</dc:creator>
  <cp:lastModifiedBy>Пользователь</cp:lastModifiedBy>
  <cp:revision>1</cp:revision>
  <dcterms:created xsi:type="dcterms:W3CDTF">2021-11-11T07:58:51Z</dcterms:created>
  <dcterms:modified xsi:type="dcterms:W3CDTF">2021-11-11T08:04:15Z</dcterms:modified>
</cp:coreProperties>
</file>