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sldIdLst>
    <p:sldId id="256" r:id="rId2"/>
    <p:sldId id="315" r:id="rId3"/>
    <p:sldId id="312" r:id="rId4"/>
    <p:sldId id="318" r:id="rId5"/>
    <p:sldId id="313" r:id="rId6"/>
    <p:sldId id="311" r:id="rId7"/>
    <p:sldId id="304" r:id="rId8"/>
    <p:sldId id="317" r:id="rId9"/>
    <p:sldId id="305" r:id="rId10"/>
    <p:sldId id="316" r:id="rId11"/>
    <p:sldId id="314" r:id="rId12"/>
  </p:sldIdLst>
  <p:sldSz cx="10691813" cy="7559675"/>
  <p:notesSz cx="6858000" cy="9144000"/>
  <p:defaultTextStyle>
    <a:defPPr>
      <a:defRPr lang="ru-RU"/>
    </a:defPPr>
    <a:lvl1pPr marL="0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DAEC"/>
    <a:srgbClr val="4F81BD"/>
    <a:srgbClr val="DCE6F2"/>
    <a:srgbClr val="16152E"/>
    <a:srgbClr val="242855"/>
    <a:srgbClr val="1F377B"/>
    <a:srgbClr val="F2F2F2"/>
    <a:srgbClr val="003399"/>
    <a:srgbClr val="00EEFF"/>
    <a:srgbClr val="01A1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28" autoAdjust="0"/>
    <p:restoredTop sz="96036" autoAdjust="0"/>
  </p:normalViewPr>
  <p:slideViewPr>
    <p:cSldViewPr>
      <p:cViewPr>
        <p:scale>
          <a:sx n="74" d="100"/>
          <a:sy n="74" d="100"/>
        </p:scale>
        <p:origin x="-870" y="-30"/>
      </p:cViewPr>
      <p:guideLst>
        <p:guide orient="horz" pos="2381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9D49DE97-5594-4A62-982E-7A8199A097CB}"/>
              </a:ext>
            </a:extLst>
          </p:cNvPr>
          <p:cNvSpPr/>
          <p:nvPr userDrawn="1"/>
        </p:nvSpPr>
        <p:spPr>
          <a:xfrm>
            <a:off x="0" y="0"/>
            <a:ext cx="10691813" cy="7559675"/>
          </a:xfrm>
          <a:prstGeom prst="rect">
            <a:avLst/>
          </a:prstGeom>
          <a:gradFill flip="none" rotWithShape="1">
            <a:gsLst>
              <a:gs pos="100000">
                <a:srgbClr val="16152E"/>
              </a:gs>
              <a:gs pos="0">
                <a:srgbClr val="242855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ED4B4E85-0C93-4EBC-B6B0-18D14A9FF0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91" y="611485"/>
            <a:ext cx="5300279" cy="122946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7A5D480-BB48-448E-A1B5-A6506C79A2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39395" t="7303"/>
          <a:stretch/>
        </p:blipFill>
        <p:spPr>
          <a:xfrm>
            <a:off x="4772238" y="1161484"/>
            <a:ext cx="5919575" cy="639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66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 иконками в фон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15621C2C-C2EC-4BDA-8850-A1E0B3DD44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39395" t="7303"/>
          <a:stretch/>
        </p:blipFill>
        <p:spPr>
          <a:xfrm>
            <a:off x="4771681" y="1161484"/>
            <a:ext cx="5919575" cy="6398191"/>
          </a:xfrm>
          <a:prstGeom prst="rect">
            <a:avLst/>
          </a:prstGeom>
        </p:spPr>
      </p:pic>
      <p:sp>
        <p:nvSpPr>
          <p:cNvPr id="6" name="Содержимое 2">
            <a:extLst>
              <a:ext uri="{FF2B5EF4-FFF2-40B4-BE49-F238E27FC236}">
                <a16:creationId xmlns:a16="http://schemas.microsoft.com/office/drawing/2014/main" xmlns="" id="{2A0C337A-D041-4D4B-B69B-6C5959BC1C56}"/>
              </a:ext>
            </a:extLst>
          </p:cNvPr>
          <p:cNvSpPr txBox="1">
            <a:spLocks/>
          </p:cNvSpPr>
          <p:nvPr userDrawn="1"/>
        </p:nvSpPr>
        <p:spPr>
          <a:xfrm>
            <a:off x="9509527" y="7092205"/>
            <a:ext cx="1020955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70092" indent="-370092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4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1866" indent="-308410" algn="l" defTabSz="98691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3640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27096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20552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14008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464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00920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94376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fld id="{6CA9F830-AB22-4816-AA96-B85E8087DFB6}" type="slidenum">
              <a:rPr lang="ru-RU" sz="1600" smtClean="0">
                <a:solidFill>
                  <a:schemeClr val="bg1">
                    <a:lumMod val="50000"/>
                  </a:schemeClr>
                </a:solidFill>
                <a:latin typeface="Arial "/>
                <a:ea typeface="Verdana" pitchFamily="34" charset="0"/>
              </a:rPr>
              <a:t>‹#›</a:t>
            </a:fld>
            <a:endParaRPr lang="ru-RU" sz="1400" dirty="0">
              <a:solidFill>
                <a:schemeClr val="bg1">
                  <a:lumMod val="50000"/>
                </a:schemeClr>
              </a:solidFill>
              <a:latin typeface="Arial 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2A5F754-ACA5-4E45-A54F-497E7846158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97" y="6858076"/>
            <a:ext cx="2078690" cy="4919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ез фоновых ико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8B33CF0-B8D8-4C57-8A64-4C16D87BC6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97" y="6858076"/>
            <a:ext cx="2078690" cy="491904"/>
          </a:xfrm>
          <a:prstGeom prst="rect">
            <a:avLst/>
          </a:prstGeom>
        </p:spPr>
      </p:pic>
      <p:sp>
        <p:nvSpPr>
          <p:cNvPr id="4" name="Содержимое 2">
            <a:extLst>
              <a:ext uri="{FF2B5EF4-FFF2-40B4-BE49-F238E27FC236}">
                <a16:creationId xmlns:a16="http://schemas.microsoft.com/office/drawing/2014/main" xmlns="" id="{73E9B896-4071-4299-ABA6-1294979302F6}"/>
              </a:ext>
            </a:extLst>
          </p:cNvPr>
          <p:cNvSpPr txBox="1">
            <a:spLocks/>
          </p:cNvSpPr>
          <p:nvPr userDrawn="1"/>
        </p:nvSpPr>
        <p:spPr>
          <a:xfrm>
            <a:off x="9509527" y="7092205"/>
            <a:ext cx="1020955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70092" indent="-370092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4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1866" indent="-308410" algn="l" defTabSz="98691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3640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27096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20552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14008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464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00920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94376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fld id="{6CA9F830-AB22-4816-AA96-B85E8087DFB6}" type="slidenum">
              <a:rPr lang="ru-RU" sz="1600" smtClean="0">
                <a:solidFill>
                  <a:schemeClr val="bg1">
                    <a:lumMod val="50000"/>
                  </a:schemeClr>
                </a:solidFill>
                <a:latin typeface="Arial "/>
                <a:ea typeface="Verdana" pitchFamily="34" charset="0"/>
              </a:rPr>
              <a:t>‹#›</a:t>
            </a:fld>
            <a:endParaRPr lang="ru-RU" sz="1400" dirty="0">
              <a:solidFill>
                <a:schemeClr val="bg1">
                  <a:lumMod val="50000"/>
                </a:schemeClr>
              </a:solidFill>
              <a:latin typeface="Arial 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162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0" r:id="rId3"/>
    <p:sldLayoutId id="2147483651" r:id="rId4"/>
  </p:sldLayoutIdLst>
  <p:txStyles>
    <p:titleStyle>
      <a:lvl1pPr algn="ctr" defTabSz="986912" rtl="0" eaLnBrk="1" latinLnBrk="0" hangingPunct="1">
        <a:spcBef>
          <a:spcPct val="0"/>
        </a:spcBef>
        <a:buNone/>
        <a:defRPr sz="474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0092" indent="-370092" algn="l" defTabSz="986912" rtl="0" eaLnBrk="1" latinLnBrk="0" hangingPunct="1">
        <a:spcBef>
          <a:spcPct val="20000"/>
        </a:spcBef>
        <a:buFont typeface="Arial" pitchFamily="34" charset="0"/>
        <a:buChar char="•"/>
        <a:defRPr sz="3454" kern="1200">
          <a:solidFill>
            <a:schemeClr val="tx1"/>
          </a:solidFill>
          <a:latin typeface="+mn-lt"/>
          <a:ea typeface="+mn-ea"/>
          <a:cs typeface="+mn-cs"/>
        </a:defRPr>
      </a:lvl1pPr>
      <a:lvl2pPr marL="801866" indent="-308410" algn="l" defTabSz="986912" rtl="0" eaLnBrk="1" latinLnBrk="0" hangingPunct="1">
        <a:spcBef>
          <a:spcPct val="20000"/>
        </a:spcBef>
        <a:buFont typeface="Arial" pitchFamily="34" charset="0"/>
        <a:buChar char="–"/>
        <a:defRPr sz="3022" kern="1200">
          <a:solidFill>
            <a:schemeClr val="tx1"/>
          </a:solidFill>
          <a:latin typeface="+mn-lt"/>
          <a:ea typeface="+mn-ea"/>
          <a:cs typeface="+mn-cs"/>
        </a:defRPr>
      </a:lvl2pPr>
      <a:lvl3pPr marL="1233640" indent="-246728" algn="l" defTabSz="986912" rtl="0" eaLnBrk="1" latinLnBrk="0" hangingPunct="1">
        <a:spcBef>
          <a:spcPct val="20000"/>
        </a:spcBef>
        <a:buFont typeface="Arial" pitchFamily="34" charset="0"/>
        <a:buChar char="•"/>
        <a:defRPr sz="2590" kern="1200">
          <a:solidFill>
            <a:schemeClr val="tx1"/>
          </a:solidFill>
          <a:latin typeface="+mn-lt"/>
          <a:ea typeface="+mn-ea"/>
          <a:cs typeface="+mn-cs"/>
        </a:defRPr>
      </a:lvl3pPr>
      <a:lvl4pPr marL="1727096" indent="-246728" algn="l" defTabSz="986912" rtl="0" eaLnBrk="1" latinLnBrk="0" hangingPunct="1">
        <a:spcBef>
          <a:spcPct val="20000"/>
        </a:spcBef>
        <a:buFont typeface="Arial" pitchFamily="34" charset="0"/>
        <a:buChar char="–"/>
        <a:defRPr sz="2159" kern="1200">
          <a:solidFill>
            <a:schemeClr val="tx1"/>
          </a:solidFill>
          <a:latin typeface="+mn-lt"/>
          <a:ea typeface="+mn-ea"/>
          <a:cs typeface="+mn-cs"/>
        </a:defRPr>
      </a:lvl4pPr>
      <a:lvl5pPr marL="2220552" indent="-246728" algn="l" defTabSz="986912" rtl="0" eaLnBrk="1" latinLnBrk="0" hangingPunct="1">
        <a:spcBef>
          <a:spcPct val="20000"/>
        </a:spcBef>
        <a:buFont typeface="Arial" pitchFamily="34" charset="0"/>
        <a:buChar char="»"/>
        <a:defRPr sz="2159" kern="1200">
          <a:solidFill>
            <a:schemeClr val="tx1"/>
          </a:solidFill>
          <a:latin typeface="+mn-lt"/>
          <a:ea typeface="+mn-ea"/>
          <a:cs typeface="+mn-cs"/>
        </a:defRPr>
      </a:lvl5pPr>
      <a:lvl6pPr marL="2714008" indent="-246728" algn="l" defTabSz="986912" rtl="0" eaLnBrk="1" latinLnBrk="0" hangingPunct="1">
        <a:spcBef>
          <a:spcPct val="20000"/>
        </a:spcBef>
        <a:buFont typeface="Arial" pitchFamily="34" charset="0"/>
        <a:buChar char="•"/>
        <a:defRPr sz="2159" kern="1200">
          <a:solidFill>
            <a:schemeClr val="tx1"/>
          </a:solidFill>
          <a:latin typeface="+mn-lt"/>
          <a:ea typeface="+mn-ea"/>
          <a:cs typeface="+mn-cs"/>
        </a:defRPr>
      </a:lvl6pPr>
      <a:lvl7pPr marL="3207464" indent="-246728" algn="l" defTabSz="986912" rtl="0" eaLnBrk="1" latinLnBrk="0" hangingPunct="1">
        <a:spcBef>
          <a:spcPct val="20000"/>
        </a:spcBef>
        <a:buFont typeface="Arial" pitchFamily="34" charset="0"/>
        <a:buChar char="•"/>
        <a:defRPr sz="2159" kern="1200">
          <a:solidFill>
            <a:schemeClr val="tx1"/>
          </a:solidFill>
          <a:latin typeface="+mn-lt"/>
          <a:ea typeface="+mn-ea"/>
          <a:cs typeface="+mn-cs"/>
        </a:defRPr>
      </a:lvl7pPr>
      <a:lvl8pPr marL="3700920" indent="-246728" algn="l" defTabSz="986912" rtl="0" eaLnBrk="1" latinLnBrk="0" hangingPunct="1">
        <a:spcBef>
          <a:spcPct val="20000"/>
        </a:spcBef>
        <a:buFont typeface="Arial" pitchFamily="34" charset="0"/>
        <a:buChar char="•"/>
        <a:defRPr sz="2159" kern="1200">
          <a:solidFill>
            <a:schemeClr val="tx1"/>
          </a:solidFill>
          <a:latin typeface="+mn-lt"/>
          <a:ea typeface="+mn-ea"/>
          <a:cs typeface="+mn-cs"/>
        </a:defRPr>
      </a:lvl8pPr>
      <a:lvl9pPr marL="4194376" indent="-246728" algn="l" defTabSz="986912" rtl="0" eaLnBrk="1" latinLnBrk="0" hangingPunct="1">
        <a:spcBef>
          <a:spcPct val="20000"/>
        </a:spcBef>
        <a:buFont typeface="Arial" pitchFamily="34" charset="0"/>
        <a:buChar char="•"/>
        <a:defRPr sz="215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86912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1pPr>
      <a:lvl2pPr marL="493456" algn="l" defTabSz="986912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2pPr>
      <a:lvl3pPr marL="986912" algn="l" defTabSz="986912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3pPr>
      <a:lvl4pPr marL="1480368" algn="l" defTabSz="986912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4pPr>
      <a:lvl5pPr marL="1973824" algn="l" defTabSz="986912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5pPr>
      <a:lvl6pPr marL="2467280" algn="l" defTabSz="986912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6pPr>
      <a:lvl7pPr marL="2960736" algn="l" defTabSz="986912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7pPr>
      <a:lvl8pPr marL="3454192" algn="l" defTabSz="986912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8pPr>
      <a:lvl9pPr marL="3947648" algn="l" defTabSz="986912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2A11801-E7AE-4494-8F24-30C15F790230}"/>
              </a:ext>
            </a:extLst>
          </p:cNvPr>
          <p:cNvSpPr txBox="1"/>
          <p:nvPr/>
        </p:nvSpPr>
        <p:spPr>
          <a:xfrm>
            <a:off x="802888" y="2308922"/>
            <a:ext cx="8820614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4800" b="1" dirty="0">
                <a:solidFill>
                  <a:srgbClr val="00EEFF"/>
                </a:solidFill>
                <a:latin typeface="Arial Narrow" panose="020B0606020202030204" pitchFamily="34" charset="0"/>
                <a:cs typeface="DIN Pro Cond Bold" panose="020B0806020101010102" pitchFamily="34" charset="-52"/>
              </a:rPr>
              <a:t>Требования к функциям (задачам) региональных информационных систем при обеспечении информирования заявителей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984121F-B42D-45EC-BA43-3D934EF45CF0}"/>
              </a:ext>
            </a:extLst>
          </p:cNvPr>
          <p:cNvSpPr txBox="1"/>
          <p:nvPr/>
        </p:nvSpPr>
        <p:spPr>
          <a:xfrm>
            <a:off x="7578154" y="6406662"/>
            <a:ext cx="2352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800" dirty="0" smtClean="0">
                <a:solidFill>
                  <a:srgbClr val="00EEFF"/>
                </a:solidFill>
                <a:latin typeface="Arial "/>
                <a:cs typeface="Arial" panose="020B0604020202020204" pitchFamily="34" charset="0"/>
              </a:rPr>
              <a:t>10.11.2021</a:t>
            </a:r>
            <a:endParaRPr lang="ru-RU" sz="4800" dirty="0">
              <a:solidFill>
                <a:srgbClr val="00EEFF"/>
              </a:solidFill>
              <a:latin typeface="Arial "/>
              <a:cs typeface="Arial" panose="020B0604020202020204" pitchFamily="34" charset="0"/>
            </a:endParaRPr>
          </a:p>
        </p:txBody>
      </p:sp>
      <p:sp>
        <p:nvSpPr>
          <p:cNvPr id="18" name="Подзаголовок 2">
            <a:extLst>
              <a:ext uri="{FF2B5EF4-FFF2-40B4-BE49-F238E27FC236}">
                <a16:creationId xmlns:a16="http://schemas.microsoft.com/office/drawing/2014/main" xmlns="" id="{410646BD-9604-4807-ACE3-93218503D346}"/>
              </a:ext>
            </a:extLst>
          </p:cNvPr>
          <p:cNvSpPr txBox="1">
            <a:spLocks/>
          </p:cNvSpPr>
          <p:nvPr/>
        </p:nvSpPr>
        <p:spPr>
          <a:xfrm>
            <a:off x="834580" y="6225292"/>
            <a:ext cx="6527549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86912" rtl="0" eaLnBrk="1" latinLnBrk="0" hangingPunct="1">
              <a:spcBef>
                <a:spcPct val="20000"/>
              </a:spcBef>
              <a:buFont typeface="Arial" pitchFamily="34" charset="0"/>
              <a:buNone/>
              <a:defRPr sz="345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93456" indent="0" algn="ctr" defTabSz="986912" rtl="0" eaLnBrk="1" latinLnBrk="0" hangingPunct="1">
              <a:spcBef>
                <a:spcPct val="20000"/>
              </a:spcBef>
              <a:buFont typeface="Arial" pitchFamily="34" charset="0"/>
              <a:buNone/>
              <a:defRPr sz="302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86912" indent="0" algn="ctr" defTabSz="986912" rtl="0" eaLnBrk="1" latinLnBrk="0" hangingPunct="1">
              <a:spcBef>
                <a:spcPct val="20000"/>
              </a:spcBef>
              <a:buFont typeface="Arial" pitchFamily="34" charset="0"/>
              <a:buNone/>
              <a:defRPr sz="259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80368" indent="0" algn="ctr" defTabSz="986912" rtl="0" eaLnBrk="1" latinLnBrk="0" hangingPunct="1">
              <a:spcBef>
                <a:spcPct val="20000"/>
              </a:spcBef>
              <a:buFont typeface="Arial" pitchFamily="34" charset="0"/>
              <a:buNone/>
              <a:defRPr sz="215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73824" indent="0" algn="ctr" defTabSz="986912" rtl="0" eaLnBrk="1" latinLnBrk="0" hangingPunct="1">
              <a:spcBef>
                <a:spcPct val="20000"/>
              </a:spcBef>
              <a:buFont typeface="Arial" pitchFamily="34" charset="0"/>
              <a:buNone/>
              <a:defRPr sz="215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467280" indent="0" algn="ctr" defTabSz="986912" rtl="0" eaLnBrk="1" latinLnBrk="0" hangingPunct="1">
              <a:spcBef>
                <a:spcPct val="20000"/>
              </a:spcBef>
              <a:buFont typeface="Arial" pitchFamily="34" charset="0"/>
              <a:buNone/>
              <a:defRPr sz="215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60736" indent="0" algn="ctr" defTabSz="986912" rtl="0" eaLnBrk="1" latinLnBrk="0" hangingPunct="1">
              <a:spcBef>
                <a:spcPct val="20000"/>
              </a:spcBef>
              <a:buFont typeface="Arial" pitchFamily="34" charset="0"/>
              <a:buNone/>
              <a:defRPr sz="215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54192" indent="0" algn="ctr" defTabSz="986912" rtl="0" eaLnBrk="1" latinLnBrk="0" hangingPunct="1">
              <a:spcBef>
                <a:spcPct val="20000"/>
              </a:spcBef>
              <a:buFont typeface="Arial" pitchFamily="34" charset="0"/>
              <a:buNone/>
              <a:defRPr sz="215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947648" indent="0" algn="ctr" defTabSz="986912" rtl="0" eaLnBrk="1" latinLnBrk="0" hangingPunct="1">
              <a:spcBef>
                <a:spcPct val="20000"/>
              </a:spcBef>
              <a:buFont typeface="Arial" pitchFamily="34" charset="0"/>
              <a:buNone/>
              <a:defRPr sz="215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200" dirty="0" smtClean="0">
                <a:solidFill>
                  <a:srgbClr val="00EEFF"/>
                </a:solidFill>
                <a:latin typeface="Arial "/>
                <a:ea typeface="Verdana" pitchFamily="34" charset="0"/>
                <a:cs typeface="Arial" panose="020B0604020202020204" pitchFamily="34" charset="0"/>
              </a:rPr>
              <a:t>Департамент государственной политики и управления </a:t>
            </a:r>
            <a:br>
              <a:rPr lang="ru-RU" sz="1200" dirty="0" smtClean="0">
                <a:solidFill>
                  <a:srgbClr val="00EEFF"/>
                </a:solidFill>
                <a:latin typeface="Arial "/>
                <a:ea typeface="Verdana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solidFill>
                  <a:srgbClr val="00EEFF"/>
                </a:solidFill>
                <a:latin typeface="Arial "/>
                <a:ea typeface="Verdana" pitchFamily="34" charset="0"/>
                <a:cs typeface="Arial" panose="020B0604020202020204" pitchFamily="34" charset="0"/>
              </a:rPr>
              <a:t>в сфере общего образования Министерства просвещения </a:t>
            </a:r>
            <a:br>
              <a:rPr lang="ru-RU" sz="1200" dirty="0" smtClean="0">
                <a:solidFill>
                  <a:srgbClr val="00EEFF"/>
                </a:solidFill>
                <a:latin typeface="Arial "/>
                <a:ea typeface="Verdana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solidFill>
                  <a:srgbClr val="00EEFF"/>
                </a:solidFill>
                <a:latin typeface="Arial "/>
                <a:ea typeface="Verdana" pitchFamily="34" charset="0"/>
                <a:cs typeface="Arial" panose="020B0604020202020204" pitchFamily="34" charset="0"/>
              </a:rPr>
              <a:t>Российской Федерации</a:t>
            </a:r>
            <a:endParaRPr lang="ru-RU" sz="1200" dirty="0">
              <a:solidFill>
                <a:srgbClr val="00EEFF"/>
              </a:solidFill>
              <a:latin typeface="Arial "/>
              <a:ea typeface="Verdana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8832" t="7066" r="9031" b="3909"/>
          <a:stretch/>
        </p:blipFill>
        <p:spPr>
          <a:xfrm>
            <a:off x="305346" y="971525"/>
            <a:ext cx="10297144" cy="6408713"/>
          </a:xfrm>
          <a:prstGeom prst="rect">
            <a:avLst/>
          </a:prstGeom>
        </p:spPr>
      </p:pic>
      <p:sp>
        <p:nvSpPr>
          <p:cNvPr id="3" name="Название 1"/>
          <p:cNvSpPr txBox="1">
            <a:spLocks/>
          </p:cNvSpPr>
          <p:nvPr/>
        </p:nvSpPr>
        <p:spPr>
          <a:xfrm>
            <a:off x="593378" y="350815"/>
            <a:ext cx="4104456" cy="620710"/>
          </a:xfrm>
          <a:prstGeom prst="rect">
            <a:avLst/>
          </a:prstGeom>
        </p:spPr>
        <p:txBody>
          <a:bodyPr vert="horz" lIns="98694" tIns="49347" rIns="98694" bIns="49347" rtlCol="0" anchor="t" anchorCtr="0">
            <a:normAutofit/>
          </a:bodyPr>
          <a:lstStyle/>
          <a:p>
            <a:pPr defTabSz="986912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1F377B"/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Карточка воспитанника</a:t>
            </a:r>
            <a:endParaRPr lang="ru-RU" sz="2800" b="1" dirty="0">
              <a:solidFill>
                <a:srgbClr val="1F377B"/>
              </a:solidFill>
              <a:latin typeface="Arial Narrow" panose="020B0606020202030204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964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азвание 1"/>
          <p:cNvSpPr txBox="1">
            <a:spLocks/>
          </p:cNvSpPr>
          <p:nvPr/>
        </p:nvSpPr>
        <p:spPr>
          <a:xfrm>
            <a:off x="593378" y="350815"/>
            <a:ext cx="3672408" cy="764726"/>
          </a:xfrm>
          <a:prstGeom prst="rect">
            <a:avLst/>
          </a:prstGeom>
        </p:spPr>
        <p:txBody>
          <a:bodyPr vert="horz" lIns="98694" tIns="49347" rIns="98694" bIns="49347" rtlCol="0" anchor="t" anchorCtr="0">
            <a:normAutofit/>
          </a:bodyPr>
          <a:lstStyle/>
          <a:p>
            <a:pPr defTabSz="986912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1F377B"/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Реестр дубликатов</a:t>
            </a:r>
            <a:endParaRPr lang="ru-RU" sz="2800" b="1" dirty="0">
              <a:solidFill>
                <a:srgbClr val="1F377B"/>
              </a:solidFill>
              <a:latin typeface="Arial Narrow" panose="020B0606020202030204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21" y="1043533"/>
            <a:ext cx="10602491" cy="647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805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7637" b="24245"/>
          <a:stretch/>
        </p:blipFill>
        <p:spPr>
          <a:xfrm>
            <a:off x="24085" y="827509"/>
            <a:ext cx="10602490" cy="6624736"/>
          </a:xfrm>
          <a:prstGeom prst="rect">
            <a:avLst/>
          </a:prstGeom>
        </p:spPr>
      </p:pic>
      <p:sp>
        <p:nvSpPr>
          <p:cNvPr id="4" name="Название 1"/>
          <p:cNvSpPr txBox="1">
            <a:spLocks/>
          </p:cNvSpPr>
          <p:nvPr/>
        </p:nvSpPr>
        <p:spPr>
          <a:xfrm>
            <a:off x="593378" y="350815"/>
            <a:ext cx="6840760" cy="836734"/>
          </a:xfrm>
          <a:prstGeom prst="rect">
            <a:avLst/>
          </a:prstGeom>
        </p:spPr>
        <p:txBody>
          <a:bodyPr vert="horz" lIns="98694" tIns="49347" rIns="98694" bIns="49347" rtlCol="0" anchor="t" anchorCtr="0">
            <a:normAutofit/>
          </a:bodyPr>
          <a:lstStyle/>
          <a:p>
            <a:pPr defTabSz="986912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1F377B"/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Актуальный спрос</a:t>
            </a:r>
            <a:endParaRPr lang="ru-RU" sz="2800" b="1" dirty="0">
              <a:solidFill>
                <a:srgbClr val="1F377B"/>
              </a:solidFill>
              <a:latin typeface="Arial Narrow" panose="020B0606020202030204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152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1"/>
          <p:cNvSpPr txBox="1">
            <a:spLocks/>
          </p:cNvSpPr>
          <p:nvPr/>
        </p:nvSpPr>
        <p:spPr>
          <a:xfrm>
            <a:off x="806389" y="472284"/>
            <a:ext cx="8496944" cy="630891"/>
          </a:xfrm>
          <a:prstGeom prst="rect">
            <a:avLst/>
          </a:prstGeom>
        </p:spPr>
        <p:txBody>
          <a:bodyPr vert="horz" lIns="98694" tIns="49347" rIns="98694" bIns="49347" rtlCol="0" anchor="t" anchorCtr="0">
            <a:normAutofit/>
          </a:bodyPr>
          <a:lstStyle/>
          <a:p>
            <a:pPr defTabSz="986912">
              <a:spcBef>
                <a:spcPct val="0"/>
              </a:spcBef>
              <a:defRPr/>
            </a:pPr>
            <a:r>
              <a:rPr lang="ru-RU" sz="2800" b="1" dirty="0">
                <a:solidFill>
                  <a:srgbClr val="1F377B"/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Ошибка </a:t>
            </a:r>
            <a:r>
              <a:rPr lang="ru-RU" sz="2800" b="1" dirty="0" smtClean="0">
                <a:solidFill>
                  <a:srgbClr val="1F377B"/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переполнения </a:t>
            </a:r>
            <a:r>
              <a:rPr lang="ru-RU" sz="2800" b="1" dirty="0">
                <a:solidFill>
                  <a:srgbClr val="1F377B"/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групп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449362" y="1103175"/>
            <a:ext cx="9283004" cy="1516836"/>
          </a:xfrm>
          <a:prstGeom prst="rect">
            <a:avLst/>
          </a:prstGeom>
        </p:spPr>
        <p:txBody>
          <a:bodyPr>
            <a:normAutofit/>
          </a:bodyPr>
          <a:lstStyle>
            <a:lvl1pPr marL="370092" indent="-370092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4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1866" indent="-308410" algn="l" defTabSz="98691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3640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27096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20552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14008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464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00920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94376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ru-RU" sz="1600" b="1" dirty="0">
                <a:latin typeface="Arial "/>
                <a:ea typeface="Verdana" pitchFamily="34" charset="0"/>
                <a:cs typeface="Verdana" pitchFamily="34" charset="0"/>
              </a:rPr>
              <a:t>Количество групп, в  которых число детей в группах в более чем 2 раза </a:t>
            </a:r>
            <a:r>
              <a:rPr lang="ru-RU" sz="1600" b="1" dirty="0" smtClean="0">
                <a:latin typeface="Arial "/>
                <a:ea typeface="Verdana" pitchFamily="34" charset="0"/>
                <a:cs typeface="Verdana" pitchFamily="34" charset="0"/>
              </a:rPr>
              <a:t>превышает/число </a:t>
            </a:r>
            <a:r>
              <a:rPr lang="ru-RU" sz="1600" b="1" dirty="0">
                <a:latin typeface="Arial "/>
                <a:ea typeface="Verdana" pitchFamily="34" charset="0"/>
                <a:cs typeface="Verdana" pitchFamily="34" charset="0"/>
              </a:rPr>
              <a:t>мест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ru-RU" sz="1600" dirty="0">
                <a:latin typeface="Arial "/>
                <a:ea typeface="Verdana" pitchFamily="34" charset="0"/>
                <a:cs typeface="Verdana" pitchFamily="34" charset="0"/>
              </a:rPr>
              <a:t>В разделе «Отчеты» в отчете «Отчет по группам» отношение фактической наполняемости дошкольной группы (</a:t>
            </a:r>
            <a:r>
              <a:rPr lang="ru-RU" sz="1600" dirty="0" err="1">
                <a:latin typeface="Arial "/>
                <a:ea typeface="Verdana" pitchFamily="34" charset="0"/>
                <a:cs typeface="Verdana" pitchFamily="34" charset="0"/>
              </a:rPr>
              <a:t>enrolled</a:t>
            </a:r>
            <a:r>
              <a:rPr lang="ru-RU" sz="1600" dirty="0">
                <a:latin typeface="Arial "/>
                <a:ea typeface="Verdana" pitchFamily="34" charset="0"/>
                <a:cs typeface="Verdana" pitchFamily="34" charset="0"/>
              </a:rPr>
              <a:t>), нормативной емкости дошкольной группы (</a:t>
            </a:r>
            <a:r>
              <a:rPr lang="ru-RU" sz="1600" dirty="0" err="1">
                <a:latin typeface="Arial "/>
                <a:ea typeface="Verdana" pitchFamily="34" charset="0"/>
                <a:cs typeface="Verdana" pitchFamily="34" charset="0"/>
              </a:rPr>
              <a:t>capacity</a:t>
            </a:r>
            <a:r>
              <a:rPr lang="ru-RU" sz="1600" dirty="0">
                <a:latin typeface="Arial "/>
                <a:ea typeface="Verdana" pitchFamily="34" charset="0"/>
                <a:cs typeface="Verdana" pitchFamily="34" charset="0"/>
              </a:rPr>
              <a:t>) и количества подгрупп (</a:t>
            </a:r>
            <a:r>
              <a:rPr lang="ru-RU" sz="1600" dirty="0" err="1">
                <a:latin typeface="Arial "/>
                <a:ea typeface="Verdana" pitchFamily="34" charset="0"/>
                <a:cs typeface="Verdana" pitchFamily="34" charset="0"/>
              </a:rPr>
              <a:t>subgroup</a:t>
            </a:r>
            <a:r>
              <a:rPr lang="ru-RU" sz="1600" dirty="0">
                <a:latin typeface="Arial "/>
                <a:ea typeface="Verdana" pitchFamily="34" charset="0"/>
                <a:cs typeface="Verdana" pitchFamily="34" charset="0"/>
              </a:rPr>
              <a:t>) больше или равно 2.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826884" y="2843733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  <a:latin typeface="Arial "/>
                <a:ea typeface="Verdana" pitchFamily="34" charset="0"/>
                <a:cs typeface="Verdana" pitchFamily="34" charset="0"/>
              </a:rPr>
              <a:t>1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62399" y="2825851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  <a:latin typeface="Arial "/>
                <a:ea typeface="Verdana" pitchFamily="34" charset="0"/>
              </a:rPr>
              <a:t>2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622909" y="2843733"/>
            <a:ext cx="3233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  <a:latin typeface="Arial "/>
                <a:ea typeface="Verdana" pitchFamily="34" charset="0"/>
              </a:rPr>
              <a:t>3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375723" y="2843733"/>
            <a:ext cx="2551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  <a:latin typeface="Arial "/>
                <a:ea typeface="Verdana" pitchFamily="34" charset="0"/>
              </a:rPr>
              <a:t>/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298234" y="2856351"/>
            <a:ext cx="2551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  <a:latin typeface="Arial "/>
                <a:ea typeface="Verdana" pitchFamily="34" charset="0"/>
              </a:rPr>
              <a:t>/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245628" y="2803663"/>
            <a:ext cx="6254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 "/>
                <a:ea typeface="Verdana" pitchFamily="34" charset="0"/>
              </a:rPr>
              <a:t>&gt;=2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5130589"/>
              </p:ext>
            </p:extLst>
          </p:nvPr>
        </p:nvGraphicFramePr>
        <p:xfrm>
          <a:off x="233337" y="5075980"/>
          <a:ext cx="9721082" cy="23042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54877">
                  <a:extLst>
                    <a:ext uri="{9D8B030D-6E8A-4147-A177-3AD203B41FA5}">
                      <a16:colId xmlns:a16="http://schemas.microsoft.com/office/drawing/2014/main" xmlns="" val="4275466244"/>
                    </a:ext>
                  </a:extLst>
                </a:gridCol>
                <a:gridCol w="1660434">
                  <a:extLst>
                    <a:ext uri="{9D8B030D-6E8A-4147-A177-3AD203B41FA5}">
                      <a16:colId xmlns:a16="http://schemas.microsoft.com/office/drawing/2014/main" xmlns="" val="2189861974"/>
                    </a:ext>
                  </a:extLst>
                </a:gridCol>
                <a:gridCol w="800027">
                  <a:extLst>
                    <a:ext uri="{9D8B030D-6E8A-4147-A177-3AD203B41FA5}">
                      <a16:colId xmlns:a16="http://schemas.microsoft.com/office/drawing/2014/main" xmlns="" val="1438846511"/>
                    </a:ext>
                  </a:extLst>
                </a:gridCol>
                <a:gridCol w="993575">
                  <a:extLst>
                    <a:ext uri="{9D8B030D-6E8A-4147-A177-3AD203B41FA5}">
                      <a16:colId xmlns:a16="http://schemas.microsoft.com/office/drawing/2014/main" xmlns="" val="143822373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651697130"/>
                    </a:ext>
                  </a:extLst>
                </a:gridCol>
                <a:gridCol w="792089">
                  <a:extLst>
                    <a:ext uri="{9D8B030D-6E8A-4147-A177-3AD203B41FA5}">
                      <a16:colId xmlns:a16="http://schemas.microsoft.com/office/drawing/2014/main" xmlns="" val="207246201"/>
                    </a:ext>
                  </a:extLst>
                </a:gridCol>
              </a:tblGrid>
              <a:tr h="33769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building_address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group_name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capacity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enrolled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subgroup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268729530"/>
                  </a:ext>
                </a:extLst>
              </a:tr>
              <a:tr h="65552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668414, Республика Тыва, Каа-Хемский район, с Дерзиг-Аксы, ул Зеленая, 18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старшая "Ромашки"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24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23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0,95833333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247469392"/>
                  </a:ext>
                </a:extLst>
              </a:tr>
              <a:tr h="65552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668416, Республика Тыва, Каа-Хемский район, с Сизим, ул Центральная, 30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старшая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0,53333333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384626365"/>
                  </a:ext>
                </a:extLst>
              </a:tr>
              <a:tr h="65552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Российская Федерация, Республика Тыва, Пий-Хемский район, 668516, Республика Тыва, Пий-Хемский район, с Хут, ул Набережная, 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кратковременная группа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0,4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551182838"/>
                  </a:ext>
                </a:extLst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6754884"/>
              </p:ext>
            </p:extLst>
          </p:nvPr>
        </p:nvGraphicFramePr>
        <p:xfrm>
          <a:off x="4913858" y="3235777"/>
          <a:ext cx="5040561" cy="6991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20233">
                  <a:extLst>
                    <a:ext uri="{9D8B030D-6E8A-4147-A177-3AD203B41FA5}">
                      <a16:colId xmlns:a16="http://schemas.microsoft.com/office/drawing/2014/main" xmlns="" val="1321312950"/>
                    </a:ext>
                  </a:extLst>
                </a:gridCol>
                <a:gridCol w="897513">
                  <a:extLst>
                    <a:ext uri="{9D8B030D-6E8A-4147-A177-3AD203B41FA5}">
                      <a16:colId xmlns:a16="http://schemas.microsoft.com/office/drawing/2014/main" xmlns="" val="1682634279"/>
                    </a:ext>
                  </a:extLst>
                </a:gridCol>
                <a:gridCol w="897513">
                  <a:extLst>
                    <a:ext uri="{9D8B030D-6E8A-4147-A177-3AD203B41FA5}">
                      <a16:colId xmlns:a16="http://schemas.microsoft.com/office/drawing/2014/main" xmlns="" val="4054366239"/>
                    </a:ext>
                  </a:extLst>
                </a:gridCol>
                <a:gridCol w="747927">
                  <a:extLst>
                    <a:ext uri="{9D8B030D-6E8A-4147-A177-3AD203B41FA5}">
                      <a16:colId xmlns:a16="http://schemas.microsoft.com/office/drawing/2014/main" xmlns="" val="2356962179"/>
                    </a:ext>
                  </a:extLst>
                </a:gridCol>
                <a:gridCol w="777375">
                  <a:extLst>
                    <a:ext uri="{9D8B030D-6E8A-4147-A177-3AD203B41FA5}">
                      <a16:colId xmlns:a16="http://schemas.microsoft.com/office/drawing/2014/main" xmlns="" val="2257861064"/>
                    </a:ext>
                  </a:extLst>
                </a:gridCol>
              </a:tblGrid>
              <a:tr h="47625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 err="1">
                          <a:effectLst/>
                        </a:rPr>
                        <a:t>group_name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capacity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enrolled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subgroup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42771060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младшая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39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2,166667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2519003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6655544" y="3256050"/>
            <a:ext cx="850601" cy="41241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547278" y="3256050"/>
            <a:ext cx="894971" cy="41241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442249" y="3250903"/>
            <a:ext cx="720081" cy="41293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680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914" y="1475581"/>
            <a:ext cx="9824056" cy="28803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-1" r="730"/>
          <a:stretch/>
        </p:blipFill>
        <p:spPr>
          <a:xfrm>
            <a:off x="450914" y="4931965"/>
            <a:ext cx="9935551" cy="2454399"/>
          </a:xfrm>
          <a:prstGeom prst="rect">
            <a:avLst/>
          </a:prstGeom>
        </p:spPr>
      </p:pic>
      <p:sp>
        <p:nvSpPr>
          <p:cNvPr id="7" name="Название 1"/>
          <p:cNvSpPr txBox="1">
            <a:spLocks/>
          </p:cNvSpPr>
          <p:nvPr/>
        </p:nvSpPr>
        <p:spPr>
          <a:xfrm>
            <a:off x="990197" y="638847"/>
            <a:ext cx="8856984" cy="836734"/>
          </a:xfrm>
          <a:prstGeom prst="rect">
            <a:avLst/>
          </a:prstGeom>
        </p:spPr>
        <p:txBody>
          <a:bodyPr vert="horz" lIns="98694" tIns="49347" rIns="98694" bIns="49347" rtlCol="0" anchor="t" anchorCtr="0">
            <a:normAutofit/>
          </a:bodyPr>
          <a:lstStyle/>
          <a:p>
            <a:pPr defTabSz="986912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1F377B"/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Соответствие о числе мест и площади групп друг другу</a:t>
            </a:r>
            <a:endParaRPr lang="ru-RU" sz="2800" b="1" dirty="0">
              <a:solidFill>
                <a:srgbClr val="1F377B"/>
              </a:solidFill>
              <a:latin typeface="Arial Narrow" panose="020B0606020202030204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527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1"/>
          <p:cNvSpPr txBox="1">
            <a:spLocks/>
          </p:cNvSpPr>
          <p:nvPr/>
        </p:nvSpPr>
        <p:spPr>
          <a:xfrm>
            <a:off x="593378" y="350815"/>
            <a:ext cx="9073008" cy="1052758"/>
          </a:xfrm>
          <a:prstGeom prst="rect">
            <a:avLst/>
          </a:prstGeom>
        </p:spPr>
        <p:txBody>
          <a:bodyPr vert="horz" lIns="98694" tIns="49347" rIns="98694" bIns="49347" rtlCol="0" anchor="t" anchorCtr="0">
            <a:normAutofit/>
          </a:bodyPr>
          <a:lstStyle/>
          <a:p>
            <a:pPr defTabSz="986912">
              <a:spcBef>
                <a:spcPct val="0"/>
              </a:spcBef>
              <a:defRPr/>
            </a:pPr>
            <a:r>
              <a:rPr lang="ru-RU" sz="2800" b="1" dirty="0">
                <a:solidFill>
                  <a:srgbClr val="1F377B"/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Некорректная передача информации о площади дошкольной группы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1457474" y="1791591"/>
            <a:ext cx="8424936" cy="1700214"/>
          </a:xfrm>
          <a:prstGeom prst="rect">
            <a:avLst/>
          </a:prstGeom>
        </p:spPr>
        <p:txBody>
          <a:bodyPr>
            <a:normAutofit/>
          </a:bodyPr>
          <a:lstStyle>
            <a:lvl1pPr marL="370092" indent="-370092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4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1866" indent="-308410" algn="l" defTabSz="98691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3640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27096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20552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14008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464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00920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94376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ru-RU" sz="1600" b="1" dirty="0">
                <a:latin typeface="Arial "/>
                <a:ea typeface="Verdana" pitchFamily="34" charset="0"/>
                <a:cs typeface="Verdana" pitchFamily="34" charset="0"/>
              </a:rPr>
              <a:t>Количество ошибок по группам, в которых передается недостоверная информация о площади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ru-RU" sz="1600" dirty="0">
                <a:latin typeface="Arial "/>
                <a:ea typeface="Verdana" pitchFamily="34" charset="0"/>
                <a:cs typeface="Verdana" pitchFamily="34" charset="0"/>
              </a:rPr>
              <a:t>В разделе «Отчеты» в отчете «Отчет по группам» в столбце площадь дошкольной группы (</a:t>
            </a:r>
            <a:r>
              <a:rPr lang="ru-RU" sz="1600" dirty="0" err="1">
                <a:latin typeface="Arial "/>
                <a:ea typeface="Verdana" pitchFamily="34" charset="0"/>
                <a:cs typeface="Verdana" pitchFamily="34" charset="0"/>
              </a:rPr>
              <a:t>size</a:t>
            </a:r>
            <a:r>
              <a:rPr lang="ru-RU" sz="1600" dirty="0">
                <a:latin typeface="Arial "/>
                <a:ea typeface="Verdana" pitchFamily="34" charset="0"/>
                <a:cs typeface="Verdana" pitchFamily="34" charset="0"/>
              </a:rPr>
              <a:t>) ошибочными являются значения 0, 1, а также требуют проверки значения больше 100.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7201973"/>
              </p:ext>
            </p:extLst>
          </p:nvPr>
        </p:nvGraphicFramePr>
        <p:xfrm>
          <a:off x="305346" y="3563813"/>
          <a:ext cx="10225136" cy="38884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51231">
                  <a:extLst>
                    <a:ext uri="{9D8B030D-6E8A-4147-A177-3AD203B41FA5}">
                      <a16:colId xmlns:a16="http://schemas.microsoft.com/office/drawing/2014/main" xmlns="" val="3059567930"/>
                    </a:ext>
                  </a:extLst>
                </a:gridCol>
                <a:gridCol w="2451550">
                  <a:extLst>
                    <a:ext uri="{9D8B030D-6E8A-4147-A177-3AD203B41FA5}">
                      <a16:colId xmlns:a16="http://schemas.microsoft.com/office/drawing/2014/main" xmlns="" val="3559019355"/>
                    </a:ext>
                  </a:extLst>
                </a:gridCol>
                <a:gridCol w="822355">
                  <a:extLst>
                    <a:ext uri="{9D8B030D-6E8A-4147-A177-3AD203B41FA5}">
                      <a16:colId xmlns:a16="http://schemas.microsoft.com/office/drawing/2014/main" xmlns="" val="3521145598"/>
                    </a:ext>
                  </a:extLst>
                </a:gridCol>
              </a:tblGrid>
              <a:tr h="43944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err="1">
                          <a:effectLst/>
                        </a:rPr>
                        <a:t>building_address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group_name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 smtClean="0">
                          <a:effectLst/>
                        </a:rPr>
                        <a:t>   </a:t>
                      </a:r>
                      <a:r>
                        <a:rPr lang="en-US" sz="2000" u="none" strike="noStrike" dirty="0" smtClean="0">
                          <a:effectLst/>
                        </a:rPr>
                        <a:t>size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063620138"/>
                  </a:ext>
                </a:extLst>
              </a:tr>
              <a:tr h="1291705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</a:rPr>
                        <a:t>Российская Федерация, Республика Тыва, Пий-Хемский район, 668510, Республика Тыва, Пий-Хемский район, г Туран, ул Красных Партизан, дом 40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</a:rPr>
                        <a:t>2 младшая группа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66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138129872"/>
                  </a:ext>
                </a:extLst>
              </a:tr>
              <a:tr h="1291705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</a:rPr>
                        <a:t>668530, Республика Тыва, Тоджинский район, с Тоора-Хем, ул Агбаан, 14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</a:rPr>
                        <a:t>младшая разновозрастная группа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38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496073246"/>
                  </a:ext>
                </a:extLst>
              </a:tr>
              <a:tr h="865575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</a:rPr>
                        <a:t>Российская Федерация, Республика Тыва, г.Кызыл, 667000, Республика Тыва, Кызыл, ул Дружбы, 34б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</a:rPr>
                        <a:t>группа № 2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54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829004453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9766313" y="3563813"/>
            <a:ext cx="764169" cy="38164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663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1"/>
          <p:cNvSpPr txBox="1">
            <a:spLocks/>
          </p:cNvSpPr>
          <p:nvPr/>
        </p:nvSpPr>
        <p:spPr>
          <a:xfrm>
            <a:off x="593378" y="350815"/>
            <a:ext cx="9073008" cy="1052758"/>
          </a:xfrm>
          <a:prstGeom prst="rect">
            <a:avLst/>
          </a:prstGeom>
        </p:spPr>
        <p:txBody>
          <a:bodyPr vert="horz" lIns="98694" tIns="49347" rIns="98694" bIns="49347" rtlCol="0" anchor="t" anchorCtr="0">
            <a:normAutofit/>
          </a:bodyPr>
          <a:lstStyle/>
          <a:p>
            <a:pPr defTabSz="986912">
              <a:spcBef>
                <a:spcPct val="0"/>
              </a:spcBef>
              <a:defRPr/>
            </a:pPr>
            <a:r>
              <a:rPr lang="ru-RU" sz="2800" b="1" dirty="0">
                <a:solidFill>
                  <a:srgbClr val="1F377B"/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Ошибка несоответствия числа мест и </a:t>
            </a:r>
            <a:r>
              <a:rPr lang="ru-RU" sz="2800" b="1" dirty="0" smtClean="0">
                <a:solidFill>
                  <a:srgbClr val="1F377B"/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площади групп</a:t>
            </a:r>
            <a:endParaRPr lang="ru-RU" sz="2800" b="1" dirty="0">
              <a:solidFill>
                <a:srgbClr val="1F377B"/>
              </a:solidFill>
              <a:latin typeface="Arial Narrow" panose="020B0606020202030204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1749512" y="1159123"/>
            <a:ext cx="7019032" cy="4176464"/>
          </a:xfrm>
          <a:prstGeom prst="rect">
            <a:avLst/>
          </a:prstGeom>
        </p:spPr>
        <p:txBody>
          <a:bodyPr>
            <a:normAutofit/>
          </a:bodyPr>
          <a:lstStyle>
            <a:lvl1pPr marL="370092" indent="-370092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4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1866" indent="-308410" algn="l" defTabSz="98691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3640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27096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20552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14008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464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00920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94376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ru-RU" sz="1600" b="1" dirty="0">
                <a:latin typeface="Arial "/>
                <a:ea typeface="Verdana" pitchFamily="34" charset="0"/>
                <a:cs typeface="Verdana" pitchFamily="34" charset="0"/>
              </a:rPr>
              <a:t>Количество групп, в которых информация о числе мест и площади группы не соответствуют друг другу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ru-RU" sz="1600" dirty="0">
                <a:latin typeface="Arial "/>
                <a:ea typeface="Verdana" pitchFamily="34" charset="0"/>
                <a:cs typeface="Verdana" pitchFamily="34" charset="0"/>
              </a:rPr>
              <a:t>В разделе «Отчеты» в отчете «Отчет по группам» для направленности дошкольной группы (</a:t>
            </a:r>
            <a:r>
              <a:rPr lang="ru-RU" sz="1600" dirty="0" err="1">
                <a:latin typeface="Arial "/>
                <a:ea typeface="Verdana" pitchFamily="34" charset="0"/>
                <a:cs typeface="Verdana" pitchFamily="34" charset="0"/>
              </a:rPr>
              <a:t>orientation</a:t>
            </a:r>
            <a:r>
              <a:rPr lang="ru-RU" sz="1600" dirty="0">
                <a:latin typeface="Arial "/>
                <a:ea typeface="Verdana" pitchFamily="34" charset="0"/>
                <a:cs typeface="Verdana" pitchFamily="34" charset="0"/>
              </a:rPr>
              <a:t>) «Общеразвивающая», «Оздоровительная», «Для детей раннего возраста», «Присмотр и уход», «Семейные дошкольные группы» отношение площади дошкольной группы (</a:t>
            </a:r>
            <a:r>
              <a:rPr lang="ru-RU" sz="1600" dirty="0" err="1">
                <a:latin typeface="Arial "/>
                <a:ea typeface="Verdana" pitchFamily="34" charset="0"/>
                <a:cs typeface="Verdana" pitchFamily="34" charset="0"/>
              </a:rPr>
              <a:t>size</a:t>
            </a:r>
            <a:r>
              <a:rPr lang="ru-RU" sz="1600" dirty="0">
                <a:latin typeface="Arial "/>
                <a:ea typeface="Verdana" pitchFamily="34" charset="0"/>
                <a:cs typeface="Verdana" pitchFamily="34" charset="0"/>
              </a:rPr>
              <a:t>) к нормативной емкости дошкольной группы (</a:t>
            </a:r>
            <a:r>
              <a:rPr lang="ru-RU" sz="1600" dirty="0" err="1">
                <a:latin typeface="Arial "/>
                <a:ea typeface="Verdana" pitchFamily="34" charset="0"/>
                <a:cs typeface="Verdana" pitchFamily="34" charset="0"/>
              </a:rPr>
              <a:t>capacity</a:t>
            </a:r>
            <a:r>
              <a:rPr lang="ru-RU" sz="1600" dirty="0">
                <a:latin typeface="Arial "/>
                <a:ea typeface="Verdana" pitchFamily="34" charset="0"/>
                <a:cs typeface="Verdana" pitchFamily="34" charset="0"/>
              </a:rPr>
              <a:t>) должно быть </a:t>
            </a:r>
            <a:r>
              <a:rPr lang="ru-RU" sz="1600" b="1" dirty="0">
                <a:latin typeface="Arial "/>
                <a:ea typeface="Verdana" pitchFamily="34" charset="0"/>
                <a:cs typeface="Verdana" pitchFamily="34" charset="0"/>
              </a:rPr>
              <a:t>не меньше 1,5 и не больше 3.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076568" y="3756787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Arial "/>
                <a:ea typeface="Verdana" pitchFamily="34" charset="0"/>
                <a:cs typeface="Verdana" pitchFamily="34" charset="0"/>
              </a:rPr>
              <a:t>1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815033" y="3737762"/>
            <a:ext cx="12073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 "/>
                <a:ea typeface="Verdana" pitchFamily="34" charset="0"/>
              </a:rPr>
              <a:t>&gt;1,5</a:t>
            </a:r>
            <a:r>
              <a:rPr lang="ru-RU" sz="2000" b="1" dirty="0">
                <a:solidFill>
                  <a:srgbClr val="FF0000"/>
                </a:solidFill>
                <a:latin typeface="Arial "/>
                <a:ea typeface="Verdana" pitchFamily="34" charset="0"/>
              </a:rPr>
              <a:t>;</a:t>
            </a:r>
            <a:r>
              <a:rPr lang="en-US" sz="2000" b="1" dirty="0">
                <a:solidFill>
                  <a:srgbClr val="FF0000"/>
                </a:solidFill>
                <a:latin typeface="Arial "/>
                <a:ea typeface="Verdana" pitchFamily="34" charset="0"/>
              </a:rPr>
              <a:t>&lt; 3</a:t>
            </a:r>
            <a:r>
              <a:rPr lang="ru-RU" sz="2000" b="1" dirty="0">
                <a:solidFill>
                  <a:srgbClr val="FF0000"/>
                </a:solidFill>
                <a:latin typeface="Arial "/>
                <a:ea typeface="Verdana" pitchFamily="34" charset="0"/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361128"/>
              </p:ext>
            </p:extLst>
          </p:nvPr>
        </p:nvGraphicFramePr>
        <p:xfrm>
          <a:off x="161330" y="4090821"/>
          <a:ext cx="9937104" cy="3355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43642">
                  <a:extLst>
                    <a:ext uri="{9D8B030D-6E8A-4147-A177-3AD203B41FA5}">
                      <a16:colId xmlns:a16="http://schemas.microsoft.com/office/drawing/2014/main" xmlns="" val="1652761758"/>
                    </a:ext>
                  </a:extLst>
                </a:gridCol>
                <a:gridCol w="2269126">
                  <a:extLst>
                    <a:ext uri="{9D8B030D-6E8A-4147-A177-3AD203B41FA5}">
                      <a16:colId xmlns:a16="http://schemas.microsoft.com/office/drawing/2014/main" xmlns="" val="1688403655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997612069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32297186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170857958"/>
                    </a:ext>
                  </a:extLst>
                </a:gridCol>
              </a:tblGrid>
              <a:tr h="38532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building_address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group_name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effectLst/>
                        </a:rPr>
                        <a:t> </a:t>
                      </a:r>
                      <a:r>
                        <a:rPr lang="en-US" sz="1400" u="none" strike="noStrike" dirty="0" smtClean="0">
                          <a:effectLst/>
                        </a:rPr>
                        <a:t>capacity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effectLst/>
                        </a:rPr>
                        <a:t>    </a:t>
                      </a:r>
                      <a:r>
                        <a:rPr lang="en-US" sz="1400" u="none" strike="noStrike" dirty="0" smtClean="0">
                          <a:effectLst/>
                        </a:rPr>
                        <a:t>Size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985228279"/>
                  </a:ext>
                </a:extLst>
              </a:tr>
              <a:tr h="83864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Российская Федерация, Республика Тыва, г.Кызыл, 667000, Республика Тыва, Кызыл, ул Дружбы, 34б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группа № 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54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321920381"/>
                  </a:ext>
                </a:extLst>
              </a:tr>
              <a:tr h="38532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Овюрский муниципальный район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Первая младшая группа №2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0,059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36660197"/>
                  </a:ext>
                </a:extLst>
              </a:tr>
              <a:tr h="59067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Овюрский муниципальный район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Оздоровительная разновозрастная группа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35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3,889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725385938"/>
                  </a:ext>
                </a:extLst>
              </a:tr>
              <a:tr h="38532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Пий-Хемский муниципальный район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2 младшая группа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66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863697687"/>
                  </a:ext>
                </a:extLst>
              </a:tr>
              <a:tr h="38532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Тоджинский муниципальный район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оздоровительная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0,941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949740742"/>
                  </a:ext>
                </a:extLst>
              </a:tr>
              <a:tr h="38532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Тоджинский муниципальный район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разновозрастная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25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995964122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902025" y="4090821"/>
            <a:ext cx="913008" cy="33586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304516" y="3741724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Arial "/>
                <a:ea typeface="Verdana" pitchFamily="34" charset="0"/>
              </a:rPr>
              <a:t>2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048370" y="4090821"/>
            <a:ext cx="839626" cy="33614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285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 txBox="1">
            <a:spLocks/>
          </p:cNvSpPr>
          <p:nvPr/>
        </p:nvSpPr>
        <p:spPr>
          <a:xfrm>
            <a:off x="581273" y="1043534"/>
            <a:ext cx="9949210" cy="1512168"/>
          </a:xfrm>
          <a:prstGeom prst="rect">
            <a:avLst/>
          </a:prstGeom>
        </p:spPr>
        <p:txBody>
          <a:bodyPr>
            <a:normAutofit/>
          </a:bodyPr>
          <a:lstStyle>
            <a:lvl1pPr marL="370092" indent="-370092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4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1866" indent="-308410" algn="l" defTabSz="98691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3640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27096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20552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14008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464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00920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94376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ru-RU" sz="1600" b="1" dirty="0">
                <a:latin typeface="Arial "/>
                <a:ea typeface="Verdana" pitchFamily="34" charset="0"/>
                <a:cs typeface="Verdana" pitchFamily="34" charset="0"/>
              </a:rPr>
              <a:t>Количество групп, в которых число мест в группах не соответствует нормам СанПиН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ru-RU" sz="1600" dirty="0">
                <a:latin typeface="Arial "/>
                <a:ea typeface="Verdana" pitchFamily="34" charset="0"/>
                <a:cs typeface="Verdana" pitchFamily="34" charset="0"/>
              </a:rPr>
              <a:t>В разделе «Отчеты» в отчете «Отчет по группам» для направленностей (</a:t>
            </a:r>
            <a:r>
              <a:rPr lang="ru-RU" sz="1600" dirty="0" err="1">
                <a:latin typeface="Arial "/>
                <a:ea typeface="Verdana" pitchFamily="34" charset="0"/>
                <a:cs typeface="Verdana" pitchFamily="34" charset="0"/>
              </a:rPr>
              <a:t>orientation</a:t>
            </a:r>
            <a:r>
              <a:rPr lang="ru-RU" sz="1600" dirty="0">
                <a:latin typeface="Arial "/>
                <a:ea typeface="Verdana" pitchFamily="34" charset="0"/>
                <a:cs typeface="Verdana" pitchFamily="34" charset="0"/>
              </a:rPr>
              <a:t>) «Компенсирующая» и «Комбинированная» нормативная емкость дошкольной группы</a:t>
            </a:r>
            <a:r>
              <a:rPr lang="en-US" sz="1600" dirty="0">
                <a:latin typeface="Arial "/>
                <a:ea typeface="Verdana" pitchFamily="34" charset="0"/>
                <a:cs typeface="Verdana" pitchFamily="34" charset="0"/>
              </a:rPr>
              <a:t> </a:t>
            </a:r>
            <a:r>
              <a:rPr lang="ru-RU" sz="1600" dirty="0">
                <a:latin typeface="Arial "/>
                <a:ea typeface="Verdana" pitchFamily="34" charset="0"/>
                <a:cs typeface="Verdana" pitchFamily="34" charset="0"/>
              </a:rPr>
              <a:t>(</a:t>
            </a:r>
            <a:r>
              <a:rPr lang="en-US" sz="1600" dirty="0">
                <a:latin typeface="Arial "/>
                <a:ea typeface="Verdana" pitchFamily="34" charset="0"/>
                <a:cs typeface="Verdana" pitchFamily="34" charset="0"/>
              </a:rPr>
              <a:t>capacity</a:t>
            </a:r>
            <a:r>
              <a:rPr lang="ru-RU" sz="1600" dirty="0">
                <a:latin typeface="Arial "/>
                <a:ea typeface="Verdana" pitchFamily="34" charset="0"/>
                <a:cs typeface="Verdana" pitchFamily="34" charset="0"/>
              </a:rPr>
              <a:t>) менее 5 и более 17 человек являются однозначными ошибками, так как не соответствуют санитарным требованиям. </a:t>
            </a:r>
          </a:p>
        </p:txBody>
      </p:sp>
      <p:sp>
        <p:nvSpPr>
          <p:cNvPr id="4" name="Название 1"/>
          <p:cNvSpPr txBox="1">
            <a:spLocks/>
          </p:cNvSpPr>
          <p:nvPr/>
        </p:nvSpPr>
        <p:spPr>
          <a:xfrm>
            <a:off x="593378" y="350815"/>
            <a:ext cx="9073008" cy="1052758"/>
          </a:xfrm>
          <a:prstGeom prst="rect">
            <a:avLst/>
          </a:prstGeom>
        </p:spPr>
        <p:txBody>
          <a:bodyPr vert="horz" lIns="98694" tIns="49347" rIns="98694" bIns="49347" rtlCol="0" anchor="t" anchorCtr="0">
            <a:normAutofit/>
          </a:bodyPr>
          <a:lstStyle/>
          <a:p>
            <a:pPr defTabSz="986912">
              <a:spcBef>
                <a:spcPct val="0"/>
              </a:spcBef>
              <a:defRPr/>
            </a:pPr>
            <a:r>
              <a:rPr lang="ru-RU" sz="2800" b="1" dirty="0">
                <a:solidFill>
                  <a:srgbClr val="1F377B"/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Несоответствие нормам СанПиН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0308693"/>
              </p:ext>
            </p:extLst>
          </p:nvPr>
        </p:nvGraphicFramePr>
        <p:xfrm>
          <a:off x="395120" y="2555701"/>
          <a:ext cx="10135363" cy="48082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2967">
                  <a:extLst>
                    <a:ext uri="{9D8B030D-6E8A-4147-A177-3AD203B41FA5}">
                      <a16:colId xmlns:a16="http://schemas.microsoft.com/office/drawing/2014/main" xmlns="" val="3594903405"/>
                    </a:ext>
                  </a:extLst>
                </a:gridCol>
                <a:gridCol w="3089589">
                  <a:extLst>
                    <a:ext uri="{9D8B030D-6E8A-4147-A177-3AD203B41FA5}">
                      <a16:colId xmlns:a16="http://schemas.microsoft.com/office/drawing/2014/main" xmlns="" val="968828810"/>
                    </a:ext>
                  </a:extLst>
                </a:gridCol>
                <a:gridCol w="2475441">
                  <a:extLst>
                    <a:ext uri="{9D8B030D-6E8A-4147-A177-3AD203B41FA5}">
                      <a16:colId xmlns:a16="http://schemas.microsoft.com/office/drawing/2014/main" xmlns="" val="3201620197"/>
                    </a:ext>
                  </a:extLst>
                </a:gridCol>
                <a:gridCol w="1552330">
                  <a:extLst>
                    <a:ext uri="{9D8B030D-6E8A-4147-A177-3AD203B41FA5}">
                      <a16:colId xmlns:a16="http://schemas.microsoft.com/office/drawing/2014/main" xmlns="" val="3996303113"/>
                    </a:ext>
                  </a:extLst>
                </a:gridCol>
                <a:gridCol w="1190623">
                  <a:extLst>
                    <a:ext uri="{9D8B030D-6E8A-4147-A177-3AD203B41FA5}">
                      <a16:colId xmlns:a16="http://schemas.microsoft.com/office/drawing/2014/main" xmlns="" val="3404006204"/>
                    </a:ext>
                  </a:extLst>
                </a:gridCol>
                <a:gridCol w="934413">
                  <a:extLst>
                    <a:ext uri="{9D8B030D-6E8A-4147-A177-3AD203B41FA5}">
                      <a16:colId xmlns:a16="http://schemas.microsoft.com/office/drawing/2014/main" xmlns="" val="3830675927"/>
                    </a:ext>
                  </a:extLst>
                </a:gridCol>
              </a:tblGrid>
              <a:tr h="58336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</a:rPr>
                        <a:t>МО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olibri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</a:rPr>
                        <a:t>Краткое название ДОУ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olibri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</a:rPr>
                        <a:t>Название группы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olibri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>
                          <a:effectLst/>
                        </a:rPr>
                        <a:t>Тип группы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Colibri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>
                          <a:effectLst/>
                        </a:rPr>
                        <a:t>Специфика группы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Colibri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>
                          <a:effectLst/>
                        </a:rPr>
                        <a:t>Контингент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Colibri"/>
                      </a:endParaRPr>
                    </a:p>
                  </a:txBody>
                  <a:tcPr marL="6783" marR="6783" marT="6783" marB="0" anchor="b"/>
                </a:tc>
                <a:extLst>
                  <a:ext uri="{0D108BD9-81ED-4DB2-BD59-A6C34878D82A}">
                    <a16:rowId xmlns:a16="http://schemas.microsoft.com/office/drawing/2014/main" xmlns="" val="1280776774"/>
                  </a:ext>
                </a:extLst>
              </a:tr>
              <a:tr h="84249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 err="1">
                          <a:effectLst/>
                        </a:rPr>
                        <a:t>г.Кызыл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"Детский сад № 39 "Сказка" города Кызыла Республики Тыва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группа "Рябинка" 5-7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компенсирующая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Группа для детей с тяжелым нарушением речи (компенсирующая)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18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3" marR="6783" marT="6783" marB="0" anchor="b"/>
                </a:tc>
                <a:extLst>
                  <a:ext uri="{0D108BD9-81ED-4DB2-BD59-A6C34878D82A}">
                    <a16:rowId xmlns:a16="http://schemas.microsoft.com/office/drawing/2014/main" xmlns="" val="877588854"/>
                  </a:ext>
                </a:extLst>
              </a:tr>
              <a:tr h="84249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г.Кызыл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МАДОУ № 15 "Страна детства" г. Кызыла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Старшая группа "Кузнечики" ( с 5 до 6 л)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комбинированная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Группа для детей с тяжелым нарушением речи (компенсирующая)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19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3" marR="6783" marT="6783" marB="0" anchor="b"/>
                </a:tc>
                <a:extLst>
                  <a:ext uri="{0D108BD9-81ED-4DB2-BD59-A6C34878D82A}">
                    <a16:rowId xmlns:a16="http://schemas.microsoft.com/office/drawing/2014/main" xmlns="" val="2283253677"/>
                  </a:ext>
                </a:extLst>
              </a:tr>
              <a:tr h="84249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г.Кызыл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МАДОУ "Детский сад №11"  города Кызыла РТ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группа № 9 речевая (5-6лет)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компенсирующая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Группа для детей с тяжелым нарушением речи (компенсирующая)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19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3" marR="6783" marT="6783" marB="0" anchor="b"/>
                </a:tc>
                <a:extLst>
                  <a:ext uri="{0D108BD9-81ED-4DB2-BD59-A6C34878D82A}">
                    <a16:rowId xmlns:a16="http://schemas.microsoft.com/office/drawing/2014/main" xmlns="" val="3553520640"/>
                  </a:ext>
                </a:extLst>
              </a:tr>
              <a:tr h="84249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г.Кызыл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МАДОУ "Детский сад №11"  города Кызыла РТ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группа №8 (6-7лет)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компенсирующая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Группа для детей с тяжелым нарушением речи (компенсирующая)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18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3" marR="6783" marT="6783" marB="0" anchor="b"/>
                </a:tc>
                <a:extLst>
                  <a:ext uri="{0D108BD9-81ED-4DB2-BD59-A6C34878D82A}">
                    <a16:rowId xmlns:a16="http://schemas.microsoft.com/office/drawing/2014/main" xmlns="" val="2093081916"/>
                  </a:ext>
                </a:extLst>
              </a:tr>
              <a:tr h="84249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г.Кызыл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МБДОУ №36 "Найырал" г.Кызыла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Речевая группа № 4 "Речевичок"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компенсирующая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Группа для детей с тяжелым нарушением речи (компенсирующая)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19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3" marR="6783" marT="6783" marB="0" anchor="b"/>
                </a:tc>
                <a:extLst>
                  <a:ext uri="{0D108BD9-81ED-4DB2-BD59-A6C34878D82A}">
                    <a16:rowId xmlns:a16="http://schemas.microsoft.com/office/drawing/2014/main" xmlns="" val="11791975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4494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8637" t="17274" r="10391" b="27450"/>
          <a:stretch/>
        </p:blipFill>
        <p:spPr>
          <a:xfrm>
            <a:off x="233338" y="395461"/>
            <a:ext cx="10153128" cy="705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765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1"/>
          <p:cNvSpPr txBox="1">
            <a:spLocks/>
          </p:cNvSpPr>
          <p:nvPr/>
        </p:nvSpPr>
        <p:spPr>
          <a:xfrm>
            <a:off x="593378" y="350815"/>
            <a:ext cx="4104456" cy="836734"/>
          </a:xfrm>
          <a:prstGeom prst="rect">
            <a:avLst/>
          </a:prstGeom>
        </p:spPr>
        <p:txBody>
          <a:bodyPr vert="horz" lIns="98694" tIns="49347" rIns="98694" bIns="49347" rtlCol="0" anchor="t" anchorCtr="0">
            <a:normAutofit/>
          </a:bodyPr>
          <a:lstStyle/>
          <a:p>
            <a:pPr defTabSz="986912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1F377B"/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Свободные места в ДОУ</a:t>
            </a:r>
            <a:endParaRPr lang="ru-RU" sz="2800" b="1" dirty="0">
              <a:solidFill>
                <a:srgbClr val="1F377B"/>
              </a:solidFill>
              <a:latin typeface="Arial Narrow" panose="020B0606020202030204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30" y="961975"/>
            <a:ext cx="5616624" cy="65881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954" y="971525"/>
            <a:ext cx="4913859" cy="6588150"/>
          </a:xfrm>
          <a:prstGeom prst="rect">
            <a:avLst/>
          </a:prstGeom>
        </p:spPr>
      </p:pic>
      <p:sp>
        <p:nvSpPr>
          <p:cNvPr id="8" name="Название 1"/>
          <p:cNvSpPr txBox="1">
            <a:spLocks/>
          </p:cNvSpPr>
          <p:nvPr/>
        </p:nvSpPr>
        <p:spPr>
          <a:xfrm>
            <a:off x="6354018" y="369768"/>
            <a:ext cx="4104456" cy="836734"/>
          </a:xfrm>
          <a:prstGeom prst="rect">
            <a:avLst/>
          </a:prstGeom>
        </p:spPr>
        <p:txBody>
          <a:bodyPr vert="horz" lIns="98694" tIns="49347" rIns="98694" bIns="49347" rtlCol="0" anchor="t" anchorCtr="0">
            <a:normAutofit/>
          </a:bodyPr>
          <a:lstStyle/>
          <a:p>
            <a:pPr defTabSz="986912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1F377B"/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Очередь в ДОУ</a:t>
            </a:r>
            <a:endParaRPr lang="ru-RU" sz="2800" b="1" dirty="0">
              <a:solidFill>
                <a:srgbClr val="1F377B"/>
              </a:solidFill>
              <a:latin typeface="Arial Narrow" panose="020B0606020202030204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9238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1960</TotalTime>
  <Words>718</Words>
  <Application>Microsoft Office PowerPoint</Application>
  <PresentationFormat>Произвольный</PresentationFormat>
  <Paragraphs>145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 (ШРИФТ  VERDANA  размер 18)</dc:title>
  <dc:creator>Пользватель</dc:creator>
  <cp:lastModifiedBy>User</cp:lastModifiedBy>
  <cp:revision>117</cp:revision>
  <dcterms:created xsi:type="dcterms:W3CDTF">2018-02-26T06:57:30Z</dcterms:created>
  <dcterms:modified xsi:type="dcterms:W3CDTF">2021-11-11T08:32:06Z</dcterms:modified>
</cp:coreProperties>
</file>